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12192000"/>
  <p:embeddedFontLst>
    <p:embeddedFont>
      <p:font typeface="MiSans" panose="020B0604020202020204" charset="-122"/>
      <p:regular r:id="rId16"/>
    </p:embeddedFont>
    <p:embeddedFont>
      <p:font typeface="Liter" panose="020B0604020202020204" charset="0"/>
      <p:regular r:id="rId17"/>
    </p:embeddedFont>
    <p:embeddedFont>
      <p:font typeface="Quattrocento Sans" panose="020B0502050000020003" pitchFamily="3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27" autoAdjust="0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922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deep kalluri" userId="1f49a11a5e0e8e78" providerId="LiveId" clId="{32555BDC-FAD7-459D-8A72-F1AB9F3EF9A7}"/>
    <pc:docChg chg="modSld">
      <pc:chgData name="Pradeep kalluri" userId="1f49a11a5e0e8e78" providerId="LiveId" clId="{32555BDC-FAD7-459D-8A72-F1AB9F3EF9A7}" dt="2026-01-21T18:21:22.761" v="4" actId="20577"/>
      <pc:docMkLst>
        <pc:docMk/>
      </pc:docMkLst>
      <pc:sldChg chg="modSp mod">
        <pc:chgData name="Pradeep kalluri" userId="1f49a11a5e0e8e78" providerId="LiveId" clId="{32555BDC-FAD7-459D-8A72-F1AB9F3EF9A7}" dt="2026-01-21T18:21:22.761" v="4" actId="20577"/>
        <pc:sldMkLst>
          <pc:docMk/>
          <pc:sldMk cId="0" sldId="256"/>
        </pc:sldMkLst>
        <pc:spChg chg="mod">
          <ac:chgData name="Pradeep kalluri" userId="1f49a11a5e0e8e78" providerId="LiveId" clId="{32555BDC-FAD7-459D-8A72-F1AB9F3EF9A7}" dt="2026-01-21T18:21:22.761" v="4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Pradeep kalluri" userId="1f49a11a5e0e8e78" providerId="LiveId" clId="{32555BDC-FAD7-459D-8A72-F1AB9F3EF9A7}" dt="2026-01-21T18:21:15.223" v="2" actId="20577"/>
          <ac:spMkLst>
            <pc:docMk/>
            <pc:sldMk cId="0" sldId="256"/>
            <ac:spMk id="7" creationId="{00000000-0000-0000-0000-000000000000}"/>
          </ac:spMkLst>
        </pc:spChg>
      </pc:sldChg>
      <pc:sldChg chg="modSp mod">
        <pc:chgData name="Pradeep kalluri" userId="1f49a11a5e0e8e78" providerId="LiveId" clId="{32555BDC-FAD7-459D-8A72-F1AB9F3EF9A7}" dt="2026-01-21T15:53:17.165" v="0" actId="27107"/>
        <pc:sldMkLst>
          <pc:docMk/>
          <pc:sldMk cId="0" sldId="262"/>
        </pc:sldMkLst>
        <pc:spChg chg="mod">
          <ac:chgData name="Pradeep kalluri" userId="1f49a11a5e0e8e78" providerId="LiveId" clId="{32555BDC-FAD7-459D-8A72-F1AB9F3EF9A7}" dt="2026-01-21T15:53:17.165" v="0" actId="27107"/>
          <ac:spMkLst>
            <pc:docMk/>
            <pc:sldMk cId="0" sldId="262"/>
            <ac:spMk id="7" creationId="{00000000-0000-0000-0000-000000000000}"/>
          </ac:spMkLst>
        </pc:spChg>
      </pc:sldChg>
    </pc:docChg>
  </pc:docChgLst>
</pc:chgInfo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2259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istockphoto.com/c0adca7d04dd10db628c50a9c001dcfd0c66f461.jpg"/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Shape 1"/>
          <p:cNvSpPr/>
          <p:nvPr/>
        </p:nvSpPr>
        <p:spPr>
          <a:xfrm>
            <a:off x="384810" y="384810"/>
            <a:ext cx="2226945" cy="388620"/>
          </a:xfrm>
          <a:custGeom>
            <a:avLst/>
            <a:gdLst/>
            <a:ahLst/>
            <a:cxnLst/>
            <a:rect l="l" t="t" r="r" b="b"/>
            <a:pathLst>
              <a:path w="2226945" h="388620">
                <a:moveTo>
                  <a:pt x="38100" y="0"/>
                </a:moveTo>
                <a:lnTo>
                  <a:pt x="2188845" y="0"/>
                </a:lnTo>
                <a:cubicBezTo>
                  <a:pt x="2209887" y="0"/>
                  <a:pt x="2226945" y="17058"/>
                  <a:pt x="2226945" y="38100"/>
                </a:cubicBezTo>
                <a:lnTo>
                  <a:pt x="2226945" y="350520"/>
                </a:lnTo>
                <a:cubicBezTo>
                  <a:pt x="2226945" y="371562"/>
                  <a:pt x="2209887" y="388620"/>
                  <a:pt x="2188845" y="388620"/>
                </a:cubicBezTo>
                <a:lnTo>
                  <a:pt x="38100" y="388620"/>
                </a:lnTo>
                <a:cubicBezTo>
                  <a:pt x="17058" y="388620"/>
                  <a:pt x="0" y="371562"/>
                  <a:pt x="0" y="3505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579120" y="464820"/>
            <a:ext cx="1914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OXFORD </a:t>
            </a:r>
            <a:r>
              <a:rPr lang="en-US" sz="1200" b="1" kern="0" spc="12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MEETUP 2026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868620" y="381000"/>
            <a:ext cx="942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60 Minutes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868620" y="609600"/>
            <a:ext cx="942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January 2026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1824038"/>
            <a:ext cx="117729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From Raw to Refined: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2909888"/>
            <a:ext cx="1171575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Building Production Data Pipelines That Scale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1000" y="3929063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Shape 8"/>
          <p:cNvSpPr/>
          <p:nvPr/>
        </p:nvSpPr>
        <p:spPr>
          <a:xfrm>
            <a:off x="381000" y="427196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Shape 9"/>
          <p:cNvSpPr/>
          <p:nvPr/>
        </p:nvSpPr>
        <p:spPr>
          <a:xfrm>
            <a:off x="526256" y="4405313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10"/>
          <p:cNvSpPr/>
          <p:nvPr/>
        </p:nvSpPr>
        <p:spPr>
          <a:xfrm>
            <a:off x="952500" y="4271963"/>
            <a:ext cx="118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Speaker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52500" y="4462463"/>
            <a:ext cx="1200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Pradeep Kalluri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241721" y="427196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Shape 13"/>
          <p:cNvSpPr/>
          <p:nvPr/>
        </p:nvSpPr>
        <p:spPr>
          <a:xfrm>
            <a:off x="4386977" y="4405313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9766" y="38695"/>
                </a:moveTo>
                <a:cubicBezTo>
                  <a:pt x="34694" y="38695"/>
                  <a:pt x="38695" y="34694"/>
                  <a:pt x="38695" y="29766"/>
                </a:cubicBezTo>
                <a:cubicBezTo>
                  <a:pt x="38695" y="24837"/>
                  <a:pt x="34694" y="20836"/>
                  <a:pt x="29766" y="20836"/>
                </a:cubicBezTo>
                <a:cubicBezTo>
                  <a:pt x="24837" y="20836"/>
                  <a:pt x="20836" y="24837"/>
                  <a:pt x="20836" y="29766"/>
                </a:cubicBezTo>
                <a:cubicBezTo>
                  <a:pt x="20836" y="34694"/>
                  <a:pt x="24837" y="38695"/>
                  <a:pt x="29766" y="38695"/>
                </a:cubicBezTo>
                <a:close/>
                <a:moveTo>
                  <a:pt x="59531" y="29766"/>
                </a:moveTo>
                <a:cubicBezTo>
                  <a:pt x="59531" y="41970"/>
                  <a:pt x="52201" y="52462"/>
                  <a:pt x="41672" y="57038"/>
                </a:cubicBezTo>
                <a:lnTo>
                  <a:pt x="41672" y="83344"/>
                </a:lnTo>
                <a:lnTo>
                  <a:pt x="107156" y="83344"/>
                </a:lnTo>
                <a:cubicBezTo>
                  <a:pt x="117016" y="83344"/>
                  <a:pt x="125016" y="75344"/>
                  <a:pt x="125016" y="65484"/>
                </a:cubicBezTo>
                <a:lnTo>
                  <a:pt x="125016" y="57038"/>
                </a:lnTo>
                <a:cubicBezTo>
                  <a:pt x="114486" y="52462"/>
                  <a:pt x="107156" y="41970"/>
                  <a:pt x="107156" y="29766"/>
                </a:cubicBezTo>
                <a:cubicBezTo>
                  <a:pt x="107156" y="13320"/>
                  <a:pt x="120476" y="0"/>
                  <a:pt x="136922" y="0"/>
                </a:cubicBezTo>
                <a:cubicBezTo>
                  <a:pt x="153367" y="0"/>
                  <a:pt x="166688" y="13320"/>
                  <a:pt x="166688" y="29766"/>
                </a:cubicBezTo>
                <a:cubicBezTo>
                  <a:pt x="166688" y="41970"/>
                  <a:pt x="159358" y="52462"/>
                  <a:pt x="148828" y="57038"/>
                </a:cubicBezTo>
                <a:lnTo>
                  <a:pt x="148828" y="65484"/>
                </a:lnTo>
                <a:cubicBezTo>
                  <a:pt x="148828" y="88516"/>
                  <a:pt x="130187" y="107156"/>
                  <a:pt x="107156" y="107156"/>
                </a:cubicBezTo>
                <a:lnTo>
                  <a:pt x="41672" y="107156"/>
                </a:lnTo>
                <a:lnTo>
                  <a:pt x="41672" y="133462"/>
                </a:lnTo>
                <a:cubicBezTo>
                  <a:pt x="52201" y="138038"/>
                  <a:pt x="59531" y="148530"/>
                  <a:pt x="59531" y="160734"/>
                </a:cubicBezTo>
                <a:cubicBezTo>
                  <a:pt x="59531" y="177180"/>
                  <a:pt x="46211" y="190500"/>
                  <a:pt x="29766" y="190500"/>
                </a:cubicBezTo>
                <a:cubicBezTo>
                  <a:pt x="13320" y="190500"/>
                  <a:pt x="0" y="177180"/>
                  <a:pt x="0" y="160734"/>
                </a:cubicBezTo>
                <a:cubicBezTo>
                  <a:pt x="0" y="148530"/>
                  <a:pt x="7330" y="138038"/>
                  <a:pt x="17859" y="133462"/>
                </a:cubicBezTo>
                <a:lnTo>
                  <a:pt x="17859" y="57076"/>
                </a:lnTo>
                <a:cubicBezTo>
                  <a:pt x="7330" y="52462"/>
                  <a:pt x="0" y="41970"/>
                  <a:pt x="0" y="29766"/>
                </a:cubicBezTo>
                <a:cubicBezTo>
                  <a:pt x="0" y="13320"/>
                  <a:pt x="13320" y="0"/>
                  <a:pt x="29766" y="0"/>
                </a:cubicBezTo>
                <a:cubicBezTo>
                  <a:pt x="46211" y="0"/>
                  <a:pt x="59531" y="13320"/>
                  <a:pt x="59531" y="29766"/>
                </a:cubicBezTo>
                <a:close/>
                <a:moveTo>
                  <a:pt x="145852" y="29766"/>
                </a:moveTo>
                <a:cubicBezTo>
                  <a:pt x="145852" y="24837"/>
                  <a:pt x="141850" y="20836"/>
                  <a:pt x="136922" y="20836"/>
                </a:cubicBezTo>
                <a:cubicBezTo>
                  <a:pt x="131993" y="20836"/>
                  <a:pt x="127992" y="24837"/>
                  <a:pt x="127992" y="29766"/>
                </a:cubicBezTo>
                <a:cubicBezTo>
                  <a:pt x="127992" y="34694"/>
                  <a:pt x="131993" y="38695"/>
                  <a:pt x="136922" y="38695"/>
                </a:cubicBezTo>
                <a:cubicBezTo>
                  <a:pt x="141850" y="38695"/>
                  <a:pt x="145852" y="34694"/>
                  <a:pt x="145852" y="29766"/>
                </a:cubicBezTo>
                <a:close/>
                <a:moveTo>
                  <a:pt x="29766" y="169664"/>
                </a:moveTo>
                <a:cubicBezTo>
                  <a:pt x="34694" y="169664"/>
                  <a:pt x="38695" y="165663"/>
                  <a:pt x="38695" y="160734"/>
                </a:cubicBezTo>
                <a:cubicBezTo>
                  <a:pt x="38695" y="155806"/>
                  <a:pt x="34694" y="151805"/>
                  <a:pt x="29766" y="151805"/>
                </a:cubicBezTo>
                <a:cubicBezTo>
                  <a:pt x="24837" y="151805"/>
                  <a:pt x="20836" y="155806"/>
                  <a:pt x="20836" y="160734"/>
                </a:cubicBezTo>
                <a:cubicBezTo>
                  <a:pt x="20836" y="165663"/>
                  <a:pt x="24837" y="169664"/>
                  <a:pt x="29766" y="16966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7" name="Text 14"/>
          <p:cNvSpPr/>
          <p:nvPr/>
        </p:nvSpPr>
        <p:spPr>
          <a:xfrm>
            <a:off x="4813221" y="4271963"/>
            <a:ext cx="1962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Role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813221" y="4462463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Engineer @ NatWest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8102561" y="427196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7"/>
          <p:cNvSpPr/>
          <p:nvPr/>
        </p:nvSpPr>
        <p:spPr>
          <a:xfrm>
            <a:off x="8224004" y="4405313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88999" y="-2977"/>
                </a:moveTo>
                <a:cubicBezTo>
                  <a:pt x="86730" y="-5283"/>
                  <a:pt x="83418" y="-6214"/>
                  <a:pt x="80293" y="-5358"/>
                </a:cubicBezTo>
                <a:cubicBezTo>
                  <a:pt x="77167" y="-4502"/>
                  <a:pt x="74749" y="-2084"/>
                  <a:pt x="73968" y="1042"/>
                </a:cubicBezTo>
                <a:lnTo>
                  <a:pt x="68275" y="23440"/>
                </a:lnTo>
                <a:cubicBezTo>
                  <a:pt x="67866" y="25078"/>
                  <a:pt x="66191" y="26045"/>
                  <a:pt x="64591" y="25561"/>
                </a:cubicBezTo>
                <a:lnTo>
                  <a:pt x="42342" y="19310"/>
                </a:lnTo>
                <a:cubicBezTo>
                  <a:pt x="39216" y="18417"/>
                  <a:pt x="35868" y="19310"/>
                  <a:pt x="33598" y="21580"/>
                </a:cubicBezTo>
                <a:cubicBezTo>
                  <a:pt x="31328" y="23850"/>
                  <a:pt x="30435" y="27198"/>
                  <a:pt x="31328" y="30324"/>
                </a:cubicBezTo>
                <a:lnTo>
                  <a:pt x="37616" y="52574"/>
                </a:lnTo>
                <a:cubicBezTo>
                  <a:pt x="38063" y="54173"/>
                  <a:pt x="37095" y="55848"/>
                  <a:pt x="35496" y="56257"/>
                </a:cubicBezTo>
                <a:lnTo>
                  <a:pt x="13060" y="61950"/>
                </a:lnTo>
                <a:cubicBezTo>
                  <a:pt x="9934" y="62731"/>
                  <a:pt x="7479" y="65187"/>
                  <a:pt x="6623" y="68312"/>
                </a:cubicBezTo>
                <a:cubicBezTo>
                  <a:pt x="5767" y="71438"/>
                  <a:pt x="6697" y="74749"/>
                  <a:pt x="9004" y="77019"/>
                </a:cubicBezTo>
                <a:lnTo>
                  <a:pt x="25561" y="93129"/>
                </a:lnTo>
                <a:cubicBezTo>
                  <a:pt x="26752" y="94283"/>
                  <a:pt x="26752" y="96217"/>
                  <a:pt x="25561" y="97408"/>
                </a:cubicBezTo>
                <a:lnTo>
                  <a:pt x="9041" y="113519"/>
                </a:lnTo>
                <a:cubicBezTo>
                  <a:pt x="6734" y="115788"/>
                  <a:pt x="5804" y="119100"/>
                  <a:pt x="6660" y="122225"/>
                </a:cubicBezTo>
                <a:cubicBezTo>
                  <a:pt x="7516" y="125350"/>
                  <a:pt x="9971" y="127769"/>
                  <a:pt x="13097" y="128588"/>
                </a:cubicBezTo>
                <a:lnTo>
                  <a:pt x="35496" y="134280"/>
                </a:lnTo>
                <a:cubicBezTo>
                  <a:pt x="37133" y="134689"/>
                  <a:pt x="38100" y="136364"/>
                  <a:pt x="37616" y="137964"/>
                </a:cubicBezTo>
                <a:lnTo>
                  <a:pt x="31328" y="160176"/>
                </a:lnTo>
                <a:cubicBezTo>
                  <a:pt x="30435" y="163302"/>
                  <a:pt x="31328" y="166650"/>
                  <a:pt x="33598" y="168920"/>
                </a:cubicBezTo>
                <a:cubicBezTo>
                  <a:pt x="35868" y="171190"/>
                  <a:pt x="39216" y="172083"/>
                  <a:pt x="42342" y="171190"/>
                </a:cubicBezTo>
                <a:lnTo>
                  <a:pt x="64591" y="164902"/>
                </a:lnTo>
                <a:cubicBezTo>
                  <a:pt x="66191" y="164455"/>
                  <a:pt x="67866" y="165422"/>
                  <a:pt x="68275" y="167022"/>
                </a:cubicBezTo>
                <a:lnTo>
                  <a:pt x="73968" y="189421"/>
                </a:lnTo>
                <a:cubicBezTo>
                  <a:pt x="74749" y="192546"/>
                  <a:pt x="77205" y="195002"/>
                  <a:pt x="80330" y="195858"/>
                </a:cubicBezTo>
                <a:cubicBezTo>
                  <a:pt x="83455" y="196714"/>
                  <a:pt x="86767" y="195783"/>
                  <a:pt x="89036" y="193477"/>
                </a:cubicBezTo>
                <a:lnTo>
                  <a:pt x="105147" y="176919"/>
                </a:lnTo>
                <a:cubicBezTo>
                  <a:pt x="106300" y="175729"/>
                  <a:pt x="108235" y="175729"/>
                  <a:pt x="109426" y="176919"/>
                </a:cubicBezTo>
                <a:lnTo>
                  <a:pt x="125499" y="193477"/>
                </a:lnTo>
                <a:cubicBezTo>
                  <a:pt x="127769" y="195783"/>
                  <a:pt x="131080" y="196714"/>
                  <a:pt x="134206" y="195858"/>
                </a:cubicBezTo>
                <a:cubicBezTo>
                  <a:pt x="137331" y="195002"/>
                  <a:pt x="139750" y="192546"/>
                  <a:pt x="140568" y="189421"/>
                </a:cubicBezTo>
                <a:lnTo>
                  <a:pt x="146261" y="167060"/>
                </a:lnTo>
                <a:cubicBezTo>
                  <a:pt x="146670" y="165422"/>
                  <a:pt x="148344" y="164455"/>
                  <a:pt x="149944" y="164939"/>
                </a:cubicBezTo>
                <a:lnTo>
                  <a:pt x="172194" y="171227"/>
                </a:lnTo>
                <a:cubicBezTo>
                  <a:pt x="175320" y="172120"/>
                  <a:pt x="178668" y="171227"/>
                  <a:pt x="180938" y="168957"/>
                </a:cubicBezTo>
                <a:cubicBezTo>
                  <a:pt x="183207" y="166687"/>
                  <a:pt x="184100" y="163339"/>
                  <a:pt x="183207" y="160213"/>
                </a:cubicBezTo>
                <a:lnTo>
                  <a:pt x="176919" y="137964"/>
                </a:lnTo>
                <a:cubicBezTo>
                  <a:pt x="176473" y="136364"/>
                  <a:pt x="177440" y="134689"/>
                  <a:pt x="179040" y="134280"/>
                </a:cubicBezTo>
                <a:lnTo>
                  <a:pt x="201439" y="128588"/>
                </a:lnTo>
                <a:cubicBezTo>
                  <a:pt x="204564" y="127806"/>
                  <a:pt x="207020" y="125350"/>
                  <a:pt x="207876" y="122225"/>
                </a:cubicBezTo>
                <a:cubicBezTo>
                  <a:pt x="208731" y="119100"/>
                  <a:pt x="207801" y="115751"/>
                  <a:pt x="205494" y="113519"/>
                </a:cubicBezTo>
                <a:lnTo>
                  <a:pt x="188937" y="97408"/>
                </a:lnTo>
                <a:cubicBezTo>
                  <a:pt x="187747" y="96255"/>
                  <a:pt x="187747" y="94320"/>
                  <a:pt x="188937" y="93129"/>
                </a:cubicBezTo>
                <a:lnTo>
                  <a:pt x="205494" y="77019"/>
                </a:lnTo>
                <a:cubicBezTo>
                  <a:pt x="207801" y="74749"/>
                  <a:pt x="208731" y="71437"/>
                  <a:pt x="207876" y="68312"/>
                </a:cubicBezTo>
                <a:cubicBezTo>
                  <a:pt x="207020" y="65187"/>
                  <a:pt x="204564" y="62768"/>
                  <a:pt x="201439" y="61950"/>
                </a:cubicBezTo>
                <a:lnTo>
                  <a:pt x="179040" y="56257"/>
                </a:lnTo>
                <a:cubicBezTo>
                  <a:pt x="177403" y="55848"/>
                  <a:pt x="176436" y="54173"/>
                  <a:pt x="176919" y="52574"/>
                </a:cubicBezTo>
                <a:lnTo>
                  <a:pt x="183207" y="30324"/>
                </a:lnTo>
                <a:cubicBezTo>
                  <a:pt x="184100" y="27198"/>
                  <a:pt x="183207" y="23850"/>
                  <a:pt x="180938" y="21580"/>
                </a:cubicBezTo>
                <a:cubicBezTo>
                  <a:pt x="178668" y="19310"/>
                  <a:pt x="175320" y="18417"/>
                  <a:pt x="172194" y="19310"/>
                </a:cubicBezTo>
                <a:lnTo>
                  <a:pt x="149944" y="25598"/>
                </a:lnTo>
                <a:cubicBezTo>
                  <a:pt x="148344" y="26045"/>
                  <a:pt x="146670" y="25078"/>
                  <a:pt x="146261" y="23478"/>
                </a:cubicBezTo>
                <a:lnTo>
                  <a:pt x="140568" y="1042"/>
                </a:lnTo>
                <a:cubicBezTo>
                  <a:pt x="139787" y="-2084"/>
                  <a:pt x="137331" y="-4539"/>
                  <a:pt x="134206" y="-5395"/>
                </a:cubicBezTo>
                <a:cubicBezTo>
                  <a:pt x="131080" y="-6251"/>
                  <a:pt x="127769" y="-5321"/>
                  <a:pt x="125499" y="-3014"/>
                </a:cubicBezTo>
                <a:lnTo>
                  <a:pt x="109389" y="13581"/>
                </a:lnTo>
                <a:cubicBezTo>
                  <a:pt x="108235" y="14771"/>
                  <a:pt x="106300" y="14771"/>
                  <a:pt x="105110" y="13581"/>
                </a:cubicBezTo>
                <a:lnTo>
                  <a:pt x="88999" y="-2977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Text 18"/>
          <p:cNvSpPr/>
          <p:nvPr/>
        </p:nvSpPr>
        <p:spPr>
          <a:xfrm>
            <a:off x="8674061" y="4271963"/>
            <a:ext cx="1438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Certification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674061" y="4462463"/>
            <a:ext cx="1457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Certified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381000" y="6019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Shape 21"/>
          <p:cNvSpPr/>
          <p:nvPr/>
        </p:nvSpPr>
        <p:spPr>
          <a:xfrm>
            <a:off x="514350" y="6153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4703" y="147861"/>
                </a:moveTo>
                <a:cubicBezTo>
                  <a:pt x="64703" y="148605"/>
                  <a:pt x="63847" y="149200"/>
                  <a:pt x="62768" y="149200"/>
                </a:cubicBezTo>
                <a:cubicBezTo>
                  <a:pt x="61540" y="149312"/>
                  <a:pt x="60685" y="148717"/>
                  <a:pt x="60685" y="147861"/>
                </a:cubicBezTo>
                <a:cubicBezTo>
                  <a:pt x="60685" y="147117"/>
                  <a:pt x="61540" y="146521"/>
                  <a:pt x="62619" y="146521"/>
                </a:cubicBezTo>
                <a:cubicBezTo>
                  <a:pt x="63736" y="146410"/>
                  <a:pt x="64703" y="147005"/>
                  <a:pt x="64703" y="147861"/>
                </a:cubicBezTo>
                <a:close/>
                <a:moveTo>
                  <a:pt x="53132" y="146186"/>
                </a:moveTo>
                <a:cubicBezTo>
                  <a:pt x="52871" y="146931"/>
                  <a:pt x="53615" y="147786"/>
                  <a:pt x="54732" y="148010"/>
                </a:cubicBezTo>
                <a:cubicBezTo>
                  <a:pt x="55699" y="148382"/>
                  <a:pt x="56815" y="148010"/>
                  <a:pt x="57038" y="147265"/>
                </a:cubicBezTo>
                <a:cubicBezTo>
                  <a:pt x="57262" y="146521"/>
                  <a:pt x="56555" y="145666"/>
                  <a:pt x="55438" y="145331"/>
                </a:cubicBezTo>
                <a:cubicBezTo>
                  <a:pt x="54471" y="145070"/>
                  <a:pt x="53392" y="145442"/>
                  <a:pt x="53132" y="146186"/>
                </a:cubicBezTo>
                <a:close/>
                <a:moveTo>
                  <a:pt x="69577" y="145554"/>
                </a:moveTo>
                <a:cubicBezTo>
                  <a:pt x="68498" y="145814"/>
                  <a:pt x="67754" y="146521"/>
                  <a:pt x="67866" y="147377"/>
                </a:cubicBezTo>
                <a:cubicBezTo>
                  <a:pt x="67977" y="148121"/>
                  <a:pt x="68945" y="148605"/>
                  <a:pt x="70061" y="148344"/>
                </a:cubicBezTo>
                <a:cubicBezTo>
                  <a:pt x="71140" y="148084"/>
                  <a:pt x="71884" y="147377"/>
                  <a:pt x="71772" y="146633"/>
                </a:cubicBezTo>
                <a:cubicBezTo>
                  <a:pt x="71661" y="145926"/>
                  <a:pt x="70656" y="145442"/>
                  <a:pt x="69577" y="145554"/>
                </a:cubicBezTo>
                <a:close/>
                <a:moveTo>
                  <a:pt x="94059" y="2977"/>
                </a:moveTo>
                <a:cubicBezTo>
                  <a:pt x="42453" y="2977"/>
                  <a:pt x="2977" y="42156"/>
                  <a:pt x="2977" y="93762"/>
                </a:cubicBezTo>
                <a:cubicBezTo>
                  <a:pt x="2977" y="135024"/>
                  <a:pt x="28947" y="170334"/>
                  <a:pt x="66042" y="182761"/>
                </a:cubicBezTo>
                <a:cubicBezTo>
                  <a:pt x="70805" y="183617"/>
                  <a:pt x="72479" y="180677"/>
                  <a:pt x="72479" y="178259"/>
                </a:cubicBezTo>
                <a:cubicBezTo>
                  <a:pt x="72479" y="175952"/>
                  <a:pt x="72368" y="163227"/>
                  <a:pt x="72368" y="155414"/>
                </a:cubicBezTo>
                <a:cubicBezTo>
                  <a:pt x="72368" y="155414"/>
                  <a:pt x="46323" y="160995"/>
                  <a:pt x="40853" y="144326"/>
                </a:cubicBezTo>
                <a:cubicBezTo>
                  <a:pt x="40853" y="144326"/>
                  <a:pt x="36612" y="133499"/>
                  <a:pt x="30510" y="130708"/>
                </a:cubicBezTo>
                <a:cubicBezTo>
                  <a:pt x="30510" y="130708"/>
                  <a:pt x="21989" y="124867"/>
                  <a:pt x="31105" y="124978"/>
                </a:cubicBezTo>
                <a:cubicBezTo>
                  <a:pt x="31105" y="124978"/>
                  <a:pt x="40370" y="125723"/>
                  <a:pt x="45467" y="134578"/>
                </a:cubicBezTo>
                <a:cubicBezTo>
                  <a:pt x="53615" y="148940"/>
                  <a:pt x="67270" y="144810"/>
                  <a:pt x="72591" y="142354"/>
                </a:cubicBezTo>
                <a:cubicBezTo>
                  <a:pt x="73447" y="136401"/>
                  <a:pt x="75865" y="132271"/>
                  <a:pt x="78544" y="129815"/>
                </a:cubicBezTo>
                <a:cubicBezTo>
                  <a:pt x="57745" y="127508"/>
                  <a:pt x="36761" y="124495"/>
                  <a:pt x="36761" y="88702"/>
                </a:cubicBezTo>
                <a:cubicBezTo>
                  <a:pt x="36761" y="78470"/>
                  <a:pt x="39588" y="73335"/>
                  <a:pt x="45541" y="66787"/>
                </a:cubicBezTo>
                <a:cubicBezTo>
                  <a:pt x="44574" y="64368"/>
                  <a:pt x="41411" y="54397"/>
                  <a:pt x="46509" y="41523"/>
                </a:cubicBezTo>
                <a:cubicBezTo>
                  <a:pt x="54285" y="39105"/>
                  <a:pt x="72182" y="51569"/>
                  <a:pt x="72182" y="51569"/>
                </a:cubicBezTo>
                <a:cubicBezTo>
                  <a:pt x="79623" y="49485"/>
                  <a:pt x="87623" y="48406"/>
                  <a:pt x="95548" y="48406"/>
                </a:cubicBezTo>
                <a:cubicBezTo>
                  <a:pt x="103473" y="48406"/>
                  <a:pt x="111472" y="49485"/>
                  <a:pt x="118914" y="51569"/>
                </a:cubicBezTo>
                <a:cubicBezTo>
                  <a:pt x="118914" y="51569"/>
                  <a:pt x="136810" y="39067"/>
                  <a:pt x="144587" y="41523"/>
                </a:cubicBezTo>
                <a:cubicBezTo>
                  <a:pt x="149684" y="54434"/>
                  <a:pt x="146521" y="64368"/>
                  <a:pt x="145554" y="66787"/>
                </a:cubicBezTo>
                <a:cubicBezTo>
                  <a:pt x="151507" y="73372"/>
                  <a:pt x="155153" y="78507"/>
                  <a:pt x="155153" y="88702"/>
                </a:cubicBezTo>
                <a:cubicBezTo>
                  <a:pt x="155153" y="124606"/>
                  <a:pt x="133238" y="127471"/>
                  <a:pt x="112440" y="129815"/>
                </a:cubicBezTo>
                <a:cubicBezTo>
                  <a:pt x="115863" y="132755"/>
                  <a:pt x="118765" y="138336"/>
                  <a:pt x="118765" y="147079"/>
                </a:cubicBezTo>
                <a:cubicBezTo>
                  <a:pt x="118765" y="159618"/>
                  <a:pt x="118653" y="175133"/>
                  <a:pt x="118653" y="178184"/>
                </a:cubicBezTo>
                <a:cubicBezTo>
                  <a:pt x="118653" y="180603"/>
                  <a:pt x="120365" y="183542"/>
                  <a:pt x="125090" y="182687"/>
                </a:cubicBezTo>
                <a:cubicBezTo>
                  <a:pt x="162297" y="170334"/>
                  <a:pt x="187523" y="135024"/>
                  <a:pt x="187523" y="93762"/>
                </a:cubicBezTo>
                <a:cubicBezTo>
                  <a:pt x="187523" y="42156"/>
                  <a:pt x="145666" y="2977"/>
                  <a:pt x="94059" y="2977"/>
                </a:cubicBezTo>
                <a:close/>
                <a:moveTo>
                  <a:pt x="39142" y="131304"/>
                </a:moveTo>
                <a:cubicBezTo>
                  <a:pt x="38658" y="131676"/>
                  <a:pt x="38770" y="132531"/>
                  <a:pt x="39402" y="133238"/>
                </a:cubicBezTo>
                <a:cubicBezTo>
                  <a:pt x="39998" y="133834"/>
                  <a:pt x="40853" y="134094"/>
                  <a:pt x="41337" y="133610"/>
                </a:cubicBezTo>
                <a:cubicBezTo>
                  <a:pt x="41821" y="133238"/>
                  <a:pt x="41709" y="132383"/>
                  <a:pt x="41077" y="131676"/>
                </a:cubicBezTo>
                <a:cubicBezTo>
                  <a:pt x="40481" y="131080"/>
                  <a:pt x="39625" y="130820"/>
                  <a:pt x="39142" y="131304"/>
                </a:cubicBezTo>
                <a:close/>
                <a:moveTo>
                  <a:pt x="35123" y="128290"/>
                </a:moveTo>
                <a:cubicBezTo>
                  <a:pt x="34863" y="128774"/>
                  <a:pt x="35235" y="129369"/>
                  <a:pt x="35979" y="129741"/>
                </a:cubicBezTo>
                <a:cubicBezTo>
                  <a:pt x="36575" y="130113"/>
                  <a:pt x="37319" y="130001"/>
                  <a:pt x="37579" y="129480"/>
                </a:cubicBezTo>
                <a:cubicBezTo>
                  <a:pt x="37840" y="128997"/>
                  <a:pt x="37467" y="128401"/>
                  <a:pt x="36723" y="128029"/>
                </a:cubicBezTo>
                <a:cubicBezTo>
                  <a:pt x="35979" y="127806"/>
                  <a:pt x="35384" y="127918"/>
                  <a:pt x="35123" y="128290"/>
                </a:cubicBezTo>
                <a:close/>
                <a:moveTo>
                  <a:pt x="47179" y="141536"/>
                </a:moveTo>
                <a:cubicBezTo>
                  <a:pt x="46583" y="142019"/>
                  <a:pt x="46806" y="143135"/>
                  <a:pt x="47662" y="143842"/>
                </a:cubicBezTo>
                <a:cubicBezTo>
                  <a:pt x="48518" y="144698"/>
                  <a:pt x="49597" y="144810"/>
                  <a:pt x="50081" y="144214"/>
                </a:cubicBezTo>
                <a:cubicBezTo>
                  <a:pt x="50564" y="143731"/>
                  <a:pt x="50341" y="142615"/>
                  <a:pt x="49597" y="141908"/>
                </a:cubicBezTo>
                <a:cubicBezTo>
                  <a:pt x="48778" y="141052"/>
                  <a:pt x="47662" y="140940"/>
                  <a:pt x="47179" y="141536"/>
                </a:cubicBezTo>
                <a:close/>
                <a:moveTo>
                  <a:pt x="42937" y="136066"/>
                </a:moveTo>
                <a:cubicBezTo>
                  <a:pt x="42342" y="136438"/>
                  <a:pt x="42342" y="137406"/>
                  <a:pt x="42937" y="138261"/>
                </a:cubicBezTo>
                <a:cubicBezTo>
                  <a:pt x="43532" y="139117"/>
                  <a:pt x="44537" y="139489"/>
                  <a:pt x="45021" y="139117"/>
                </a:cubicBezTo>
                <a:cubicBezTo>
                  <a:pt x="45616" y="138633"/>
                  <a:pt x="45616" y="137666"/>
                  <a:pt x="45021" y="136810"/>
                </a:cubicBezTo>
                <a:cubicBezTo>
                  <a:pt x="44500" y="135954"/>
                  <a:pt x="43532" y="135582"/>
                  <a:pt x="42937" y="136066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Text 22"/>
          <p:cNvSpPr/>
          <p:nvPr/>
        </p:nvSpPr>
        <p:spPr>
          <a:xfrm>
            <a:off x="990600" y="6038850"/>
            <a:ext cx="1885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 Source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990600" y="6229350"/>
            <a:ext cx="1895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Apache Airflow Contributor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0186869" y="6248400"/>
            <a:ext cx="1628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kalluripradeep.github.io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9736" y="329736"/>
            <a:ext cx="11598475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kern="0" spc="52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ORCHESTRATION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9736" y="593525"/>
            <a:ext cx="11680909" cy="3297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3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Orchestration with Airflow: Production DAGs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9736" y="989209"/>
            <a:ext cx="11606718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Managing complex workflows with Python-based pipelines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034" y="1355216"/>
            <a:ext cx="5694546" cy="2479617"/>
          </a:xfrm>
          <a:custGeom>
            <a:avLst/>
            <a:gdLst/>
            <a:ahLst/>
            <a:cxnLst/>
            <a:rect l="l" t="t" r="r" b="b"/>
            <a:pathLst>
              <a:path w="5694546" h="2479617">
                <a:moveTo>
                  <a:pt x="65958" y="0"/>
                </a:moveTo>
                <a:lnTo>
                  <a:pt x="5628588" y="0"/>
                </a:lnTo>
                <a:cubicBezTo>
                  <a:pt x="5665016" y="0"/>
                  <a:pt x="5694546" y="29530"/>
                  <a:pt x="5694546" y="65958"/>
                </a:cubicBezTo>
                <a:lnTo>
                  <a:pt x="5694546" y="2413659"/>
                </a:lnTo>
                <a:cubicBezTo>
                  <a:pt x="5694546" y="2450087"/>
                  <a:pt x="5665016" y="2479617"/>
                  <a:pt x="5628588" y="2479617"/>
                </a:cubicBezTo>
                <a:lnTo>
                  <a:pt x="65958" y="2479617"/>
                </a:lnTo>
                <a:cubicBezTo>
                  <a:pt x="29530" y="2479617"/>
                  <a:pt x="0" y="2450087"/>
                  <a:pt x="0" y="2413659"/>
                </a:cubicBezTo>
                <a:lnTo>
                  <a:pt x="0" y="65958"/>
                </a:lnTo>
                <a:cubicBezTo>
                  <a:pt x="0" y="29530"/>
                  <a:pt x="29530" y="0"/>
                  <a:pt x="65958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Text 4"/>
          <p:cNvSpPr/>
          <p:nvPr/>
        </p:nvSpPr>
        <p:spPr>
          <a:xfrm>
            <a:off x="468226" y="1490407"/>
            <a:ext cx="5506596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8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Benefits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88834" y="1853116"/>
            <a:ext cx="164868" cy="164868"/>
          </a:xfrm>
          <a:custGeom>
            <a:avLst/>
            <a:gdLst/>
            <a:ahLst/>
            <a:cxnLst/>
            <a:rect l="l" t="t" r="r" b="b"/>
            <a:pathLst>
              <a:path w="164868" h="164868">
                <a:moveTo>
                  <a:pt x="0" y="25761"/>
                </a:moveTo>
                <a:cubicBezTo>
                  <a:pt x="0" y="17227"/>
                  <a:pt x="6923" y="10304"/>
                  <a:pt x="15456" y="10304"/>
                </a:cubicBezTo>
                <a:lnTo>
                  <a:pt x="46369" y="10304"/>
                </a:lnTo>
                <a:cubicBezTo>
                  <a:pt x="54902" y="10304"/>
                  <a:pt x="61826" y="17227"/>
                  <a:pt x="61826" y="25761"/>
                </a:cubicBezTo>
                <a:lnTo>
                  <a:pt x="61826" y="30913"/>
                </a:lnTo>
                <a:lnTo>
                  <a:pt x="103043" y="30913"/>
                </a:lnTo>
                <a:lnTo>
                  <a:pt x="103043" y="25761"/>
                </a:lnTo>
                <a:cubicBezTo>
                  <a:pt x="103043" y="17227"/>
                  <a:pt x="109966" y="10304"/>
                  <a:pt x="118499" y="10304"/>
                </a:cubicBezTo>
                <a:lnTo>
                  <a:pt x="149412" y="10304"/>
                </a:lnTo>
                <a:cubicBezTo>
                  <a:pt x="157945" y="10304"/>
                  <a:pt x="164868" y="17227"/>
                  <a:pt x="164868" y="25761"/>
                </a:cubicBezTo>
                <a:lnTo>
                  <a:pt x="164868" y="56673"/>
                </a:lnTo>
                <a:cubicBezTo>
                  <a:pt x="164868" y="65207"/>
                  <a:pt x="157945" y="72130"/>
                  <a:pt x="149412" y="72130"/>
                </a:cubicBezTo>
                <a:lnTo>
                  <a:pt x="118499" y="72130"/>
                </a:lnTo>
                <a:cubicBezTo>
                  <a:pt x="109966" y="72130"/>
                  <a:pt x="103043" y="65207"/>
                  <a:pt x="103043" y="56673"/>
                </a:cubicBezTo>
                <a:lnTo>
                  <a:pt x="103043" y="51521"/>
                </a:lnTo>
                <a:lnTo>
                  <a:pt x="61826" y="51521"/>
                </a:lnTo>
                <a:lnTo>
                  <a:pt x="61826" y="56673"/>
                </a:lnTo>
                <a:cubicBezTo>
                  <a:pt x="61826" y="59024"/>
                  <a:pt x="61278" y="61278"/>
                  <a:pt x="60344" y="63275"/>
                </a:cubicBezTo>
                <a:lnTo>
                  <a:pt x="82434" y="92738"/>
                </a:lnTo>
                <a:lnTo>
                  <a:pt x="108195" y="92738"/>
                </a:lnTo>
                <a:cubicBezTo>
                  <a:pt x="116728" y="92738"/>
                  <a:pt x="123651" y="99662"/>
                  <a:pt x="123651" y="108195"/>
                </a:cubicBezTo>
                <a:lnTo>
                  <a:pt x="123651" y="139108"/>
                </a:lnTo>
                <a:cubicBezTo>
                  <a:pt x="123651" y="147641"/>
                  <a:pt x="116728" y="154564"/>
                  <a:pt x="108195" y="154564"/>
                </a:cubicBezTo>
                <a:lnTo>
                  <a:pt x="77282" y="154564"/>
                </a:lnTo>
                <a:cubicBezTo>
                  <a:pt x="68749" y="154564"/>
                  <a:pt x="61826" y="147641"/>
                  <a:pt x="61826" y="139108"/>
                </a:cubicBezTo>
                <a:lnTo>
                  <a:pt x="61826" y="108195"/>
                </a:lnTo>
                <a:cubicBezTo>
                  <a:pt x="61826" y="105844"/>
                  <a:pt x="62373" y="103590"/>
                  <a:pt x="63307" y="101594"/>
                </a:cubicBezTo>
                <a:lnTo>
                  <a:pt x="41217" y="72130"/>
                </a:lnTo>
                <a:lnTo>
                  <a:pt x="15456" y="72130"/>
                </a:lnTo>
                <a:cubicBezTo>
                  <a:pt x="6923" y="72130"/>
                  <a:pt x="0" y="65207"/>
                  <a:pt x="0" y="56673"/>
                </a:cubicBezTo>
                <a:lnTo>
                  <a:pt x="0" y="25761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6"/>
          <p:cNvSpPr/>
          <p:nvPr/>
        </p:nvSpPr>
        <p:spPr>
          <a:xfrm>
            <a:off x="773232" y="1820143"/>
            <a:ext cx="2769785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Complex Dependencies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73232" y="2050958"/>
            <a:ext cx="2769785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Handle </a:t>
            </a:r>
            <a:r>
              <a:rPr lang="en-US" sz="1039" dirty="0">
                <a:solidFill>
                  <a:srgbClr val="4FD1C5"/>
                </a:solidFill>
                <a:highlight>
                  <a:srgbClr val="4FD1C5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40+ pipelines </a:t>
            </a:r>
            <a:r>
              <a:rPr lang="en-US" sz="103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 interdependencies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99138" y="2380695"/>
            <a:ext cx="144260" cy="164868"/>
          </a:xfrm>
          <a:custGeom>
            <a:avLst/>
            <a:gdLst/>
            <a:ahLst/>
            <a:cxnLst/>
            <a:rect l="l" t="t" r="r" b="b"/>
            <a:pathLst>
              <a:path w="144260" h="164868">
                <a:moveTo>
                  <a:pt x="141619" y="64563"/>
                </a:moveTo>
                <a:cubicBezTo>
                  <a:pt x="139140" y="54613"/>
                  <a:pt x="134438" y="47110"/>
                  <a:pt x="124424" y="47110"/>
                </a:cubicBezTo>
                <a:lnTo>
                  <a:pt x="111511" y="47110"/>
                </a:lnTo>
                <a:lnTo>
                  <a:pt x="111511" y="62373"/>
                </a:lnTo>
                <a:cubicBezTo>
                  <a:pt x="111511" y="74223"/>
                  <a:pt x="101465" y="84205"/>
                  <a:pt x="90001" y="84205"/>
                </a:cubicBezTo>
                <a:lnTo>
                  <a:pt x="55611" y="84205"/>
                </a:lnTo>
                <a:cubicBezTo>
                  <a:pt x="46208" y="84205"/>
                  <a:pt x="38416" y="92255"/>
                  <a:pt x="38416" y="101690"/>
                </a:cubicBezTo>
                <a:lnTo>
                  <a:pt x="38416" y="134471"/>
                </a:lnTo>
                <a:cubicBezTo>
                  <a:pt x="38416" y="143809"/>
                  <a:pt x="46530" y="149283"/>
                  <a:pt x="55611" y="151956"/>
                </a:cubicBezTo>
                <a:cubicBezTo>
                  <a:pt x="66495" y="155144"/>
                  <a:pt x="76960" y="155723"/>
                  <a:pt x="90001" y="151956"/>
                </a:cubicBezTo>
                <a:cubicBezTo>
                  <a:pt x="98663" y="149444"/>
                  <a:pt x="107197" y="144388"/>
                  <a:pt x="107197" y="134471"/>
                </a:cubicBezTo>
                <a:lnTo>
                  <a:pt x="107197" y="121365"/>
                </a:lnTo>
                <a:lnTo>
                  <a:pt x="72838" y="121365"/>
                </a:lnTo>
                <a:lnTo>
                  <a:pt x="72838" y="116986"/>
                </a:lnTo>
                <a:lnTo>
                  <a:pt x="124424" y="116986"/>
                </a:lnTo>
                <a:cubicBezTo>
                  <a:pt x="134438" y="116986"/>
                  <a:pt x="138141" y="109998"/>
                  <a:pt x="141619" y="99533"/>
                </a:cubicBezTo>
                <a:cubicBezTo>
                  <a:pt x="145226" y="88745"/>
                  <a:pt x="145065" y="78377"/>
                  <a:pt x="141619" y="64563"/>
                </a:cubicBezTo>
                <a:close/>
                <a:moveTo>
                  <a:pt x="92159" y="143197"/>
                </a:moveTo>
                <a:cubicBezTo>
                  <a:pt x="89708" y="143369"/>
                  <a:pt x="87366" y="142159"/>
                  <a:pt x="86088" y="140061"/>
                </a:cubicBezTo>
                <a:cubicBezTo>
                  <a:pt x="84811" y="137962"/>
                  <a:pt x="84811" y="135326"/>
                  <a:pt x="86088" y="133228"/>
                </a:cubicBezTo>
                <a:cubicBezTo>
                  <a:pt x="87366" y="131129"/>
                  <a:pt x="89708" y="129919"/>
                  <a:pt x="92159" y="130091"/>
                </a:cubicBezTo>
                <a:cubicBezTo>
                  <a:pt x="94609" y="129919"/>
                  <a:pt x="96951" y="131129"/>
                  <a:pt x="98229" y="133228"/>
                </a:cubicBezTo>
                <a:cubicBezTo>
                  <a:pt x="99507" y="135326"/>
                  <a:pt x="99507" y="137962"/>
                  <a:pt x="98229" y="140061"/>
                </a:cubicBezTo>
                <a:cubicBezTo>
                  <a:pt x="96951" y="142159"/>
                  <a:pt x="94609" y="143369"/>
                  <a:pt x="92159" y="143197"/>
                </a:cubicBezTo>
                <a:close/>
                <a:moveTo>
                  <a:pt x="54033" y="79890"/>
                </a:moveTo>
                <a:lnTo>
                  <a:pt x="88423" y="79890"/>
                </a:lnTo>
                <a:cubicBezTo>
                  <a:pt x="97987" y="79890"/>
                  <a:pt x="105619" y="72001"/>
                  <a:pt x="105619" y="62405"/>
                </a:cubicBezTo>
                <a:lnTo>
                  <a:pt x="105619" y="29593"/>
                </a:lnTo>
                <a:cubicBezTo>
                  <a:pt x="105619" y="20254"/>
                  <a:pt x="97762" y="13267"/>
                  <a:pt x="88423" y="11689"/>
                </a:cubicBezTo>
                <a:cubicBezTo>
                  <a:pt x="76896" y="9789"/>
                  <a:pt x="64369" y="9886"/>
                  <a:pt x="54033" y="11721"/>
                </a:cubicBezTo>
                <a:cubicBezTo>
                  <a:pt x="39478" y="14297"/>
                  <a:pt x="36838" y="19675"/>
                  <a:pt x="36838" y="29625"/>
                </a:cubicBezTo>
                <a:lnTo>
                  <a:pt x="36838" y="42730"/>
                </a:lnTo>
                <a:lnTo>
                  <a:pt x="71260" y="42730"/>
                </a:lnTo>
                <a:lnTo>
                  <a:pt x="71260" y="47110"/>
                </a:lnTo>
                <a:lnTo>
                  <a:pt x="23925" y="47110"/>
                </a:lnTo>
                <a:cubicBezTo>
                  <a:pt x="13911" y="47110"/>
                  <a:pt x="5152" y="53131"/>
                  <a:pt x="2415" y="64563"/>
                </a:cubicBezTo>
                <a:cubicBezTo>
                  <a:pt x="-741" y="77668"/>
                  <a:pt x="-869" y="85847"/>
                  <a:pt x="2415" y="99533"/>
                </a:cubicBezTo>
                <a:cubicBezTo>
                  <a:pt x="4862" y="109708"/>
                  <a:pt x="10691" y="116986"/>
                  <a:pt x="20705" y="116986"/>
                </a:cubicBezTo>
                <a:lnTo>
                  <a:pt x="32523" y="116986"/>
                </a:lnTo>
                <a:lnTo>
                  <a:pt x="32523" y="101272"/>
                </a:lnTo>
                <a:cubicBezTo>
                  <a:pt x="32523" y="89905"/>
                  <a:pt x="42344" y="79890"/>
                  <a:pt x="54033" y="79890"/>
                </a:cubicBezTo>
                <a:close/>
                <a:moveTo>
                  <a:pt x="51908" y="20834"/>
                </a:moveTo>
                <a:cubicBezTo>
                  <a:pt x="55533" y="20834"/>
                  <a:pt x="58477" y="23777"/>
                  <a:pt x="58477" y="27403"/>
                </a:cubicBezTo>
                <a:cubicBezTo>
                  <a:pt x="58477" y="31028"/>
                  <a:pt x="55533" y="33972"/>
                  <a:pt x="51908" y="33972"/>
                </a:cubicBezTo>
                <a:cubicBezTo>
                  <a:pt x="48282" y="33972"/>
                  <a:pt x="45339" y="31028"/>
                  <a:pt x="45339" y="27403"/>
                </a:cubicBezTo>
                <a:cubicBezTo>
                  <a:pt x="45339" y="23777"/>
                  <a:pt x="48282" y="20834"/>
                  <a:pt x="51908" y="2083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Text 9"/>
          <p:cNvSpPr/>
          <p:nvPr/>
        </p:nvSpPr>
        <p:spPr>
          <a:xfrm>
            <a:off x="773232" y="2347721"/>
            <a:ext cx="1764089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Python-Based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73232" y="2578536"/>
            <a:ext cx="1764089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Reuse data validation libraries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88834" y="2908273"/>
            <a:ext cx="164868" cy="164868"/>
          </a:xfrm>
          <a:custGeom>
            <a:avLst/>
            <a:gdLst/>
            <a:ahLst/>
            <a:cxnLst/>
            <a:rect l="l" t="t" r="r" b="b"/>
            <a:pathLst>
              <a:path w="164868" h="164868">
                <a:moveTo>
                  <a:pt x="20609" y="20609"/>
                </a:moveTo>
                <a:cubicBezTo>
                  <a:pt x="20609" y="14909"/>
                  <a:pt x="16004" y="10304"/>
                  <a:pt x="10304" y="10304"/>
                </a:cubicBezTo>
                <a:cubicBezTo>
                  <a:pt x="4605" y="10304"/>
                  <a:pt x="0" y="14909"/>
                  <a:pt x="0" y="20609"/>
                </a:cubicBezTo>
                <a:lnTo>
                  <a:pt x="0" y="128803"/>
                </a:lnTo>
                <a:cubicBezTo>
                  <a:pt x="0" y="143036"/>
                  <a:pt x="11528" y="154564"/>
                  <a:pt x="25761" y="154564"/>
                </a:cubicBezTo>
                <a:lnTo>
                  <a:pt x="154564" y="154564"/>
                </a:lnTo>
                <a:cubicBezTo>
                  <a:pt x="160263" y="154564"/>
                  <a:pt x="164868" y="149959"/>
                  <a:pt x="164868" y="144260"/>
                </a:cubicBezTo>
                <a:cubicBezTo>
                  <a:pt x="164868" y="138560"/>
                  <a:pt x="160263" y="133955"/>
                  <a:pt x="154564" y="133955"/>
                </a:cubicBezTo>
                <a:lnTo>
                  <a:pt x="25761" y="133955"/>
                </a:lnTo>
                <a:cubicBezTo>
                  <a:pt x="22927" y="133955"/>
                  <a:pt x="20609" y="131637"/>
                  <a:pt x="20609" y="128803"/>
                </a:cubicBezTo>
                <a:lnTo>
                  <a:pt x="20609" y="20609"/>
                </a:lnTo>
                <a:close/>
                <a:moveTo>
                  <a:pt x="151537" y="48494"/>
                </a:moveTo>
                <a:cubicBezTo>
                  <a:pt x="155562" y="44469"/>
                  <a:pt x="155562" y="37933"/>
                  <a:pt x="151537" y="33907"/>
                </a:cubicBezTo>
                <a:cubicBezTo>
                  <a:pt x="147512" y="29882"/>
                  <a:pt x="140975" y="29882"/>
                  <a:pt x="136950" y="33907"/>
                </a:cubicBezTo>
                <a:lnTo>
                  <a:pt x="103043" y="67847"/>
                </a:lnTo>
                <a:lnTo>
                  <a:pt x="84559" y="49396"/>
                </a:lnTo>
                <a:cubicBezTo>
                  <a:pt x="80534" y="45371"/>
                  <a:pt x="73997" y="45371"/>
                  <a:pt x="69972" y="49396"/>
                </a:cubicBezTo>
                <a:lnTo>
                  <a:pt x="39060" y="80309"/>
                </a:lnTo>
                <a:cubicBezTo>
                  <a:pt x="35034" y="84334"/>
                  <a:pt x="35034" y="90871"/>
                  <a:pt x="39060" y="94896"/>
                </a:cubicBezTo>
                <a:cubicBezTo>
                  <a:pt x="43085" y="98921"/>
                  <a:pt x="49621" y="98921"/>
                  <a:pt x="53647" y="94896"/>
                </a:cubicBezTo>
                <a:lnTo>
                  <a:pt x="77282" y="71260"/>
                </a:lnTo>
                <a:lnTo>
                  <a:pt x="95765" y="89744"/>
                </a:lnTo>
                <a:cubicBezTo>
                  <a:pt x="99790" y="93769"/>
                  <a:pt x="106327" y="93769"/>
                  <a:pt x="110352" y="89744"/>
                </a:cubicBezTo>
                <a:lnTo>
                  <a:pt x="151569" y="48527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2"/>
          <p:cNvSpPr/>
          <p:nvPr/>
        </p:nvSpPr>
        <p:spPr>
          <a:xfrm>
            <a:off x="773232" y="2875299"/>
            <a:ext cx="221747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Rich UI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73232" y="3106114"/>
            <a:ext cx="221747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Debug with task logs and Gantt charts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65657" y="1355216"/>
            <a:ext cx="5694546" cy="2479617"/>
          </a:xfrm>
          <a:custGeom>
            <a:avLst/>
            <a:gdLst/>
            <a:ahLst/>
            <a:cxnLst/>
            <a:rect l="l" t="t" r="r" b="b"/>
            <a:pathLst>
              <a:path w="5694546" h="2479617">
                <a:moveTo>
                  <a:pt x="65958" y="0"/>
                </a:moveTo>
                <a:lnTo>
                  <a:pt x="5628588" y="0"/>
                </a:lnTo>
                <a:cubicBezTo>
                  <a:pt x="5665016" y="0"/>
                  <a:pt x="5694546" y="29530"/>
                  <a:pt x="5694546" y="65958"/>
                </a:cubicBezTo>
                <a:lnTo>
                  <a:pt x="5694546" y="2413659"/>
                </a:lnTo>
                <a:cubicBezTo>
                  <a:pt x="5694546" y="2450087"/>
                  <a:pt x="5665016" y="2479617"/>
                  <a:pt x="5628588" y="2479617"/>
                </a:cubicBezTo>
                <a:lnTo>
                  <a:pt x="65958" y="2479617"/>
                </a:lnTo>
                <a:cubicBezTo>
                  <a:pt x="29530" y="2479617"/>
                  <a:pt x="0" y="2450087"/>
                  <a:pt x="0" y="2413659"/>
                </a:cubicBezTo>
                <a:lnTo>
                  <a:pt x="0" y="65958"/>
                </a:lnTo>
                <a:cubicBezTo>
                  <a:pt x="0" y="29530"/>
                  <a:pt x="29530" y="0"/>
                  <a:pt x="65958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7" name="Text 15"/>
          <p:cNvSpPr/>
          <p:nvPr/>
        </p:nvSpPr>
        <p:spPr>
          <a:xfrm>
            <a:off x="6300849" y="1490407"/>
            <a:ext cx="5506596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8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Deployment Architecture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300849" y="1820143"/>
            <a:ext cx="5424162" cy="560552"/>
          </a:xfrm>
          <a:custGeom>
            <a:avLst/>
            <a:gdLst/>
            <a:ahLst/>
            <a:cxnLst/>
            <a:rect l="l" t="t" r="r" b="b"/>
            <a:pathLst>
              <a:path w="5424162" h="560552">
                <a:moveTo>
                  <a:pt x="32972" y="0"/>
                </a:moveTo>
                <a:lnTo>
                  <a:pt x="5391191" y="0"/>
                </a:lnTo>
                <a:cubicBezTo>
                  <a:pt x="5409400" y="0"/>
                  <a:pt x="5424162" y="14762"/>
                  <a:pt x="5424162" y="32972"/>
                </a:cubicBezTo>
                <a:lnTo>
                  <a:pt x="5424162" y="527580"/>
                </a:lnTo>
                <a:cubicBezTo>
                  <a:pt x="5424162" y="545790"/>
                  <a:pt x="5409400" y="560552"/>
                  <a:pt x="5391191" y="560552"/>
                </a:cubicBezTo>
                <a:lnTo>
                  <a:pt x="32972" y="560552"/>
                </a:lnTo>
                <a:cubicBezTo>
                  <a:pt x="14762" y="560552"/>
                  <a:pt x="0" y="545790"/>
                  <a:pt x="0" y="527580"/>
                </a:cubicBezTo>
                <a:lnTo>
                  <a:pt x="0" y="32972"/>
                </a:lnTo>
                <a:cubicBezTo>
                  <a:pt x="0" y="14774"/>
                  <a:pt x="14774" y="0"/>
                  <a:pt x="32972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Shape 17"/>
          <p:cNvSpPr/>
          <p:nvPr/>
        </p:nvSpPr>
        <p:spPr>
          <a:xfrm>
            <a:off x="6420378" y="2017985"/>
            <a:ext cx="164868" cy="164868"/>
          </a:xfrm>
          <a:custGeom>
            <a:avLst/>
            <a:gdLst/>
            <a:ahLst/>
            <a:cxnLst/>
            <a:rect l="l" t="t" r="r" b="b"/>
            <a:pathLst>
              <a:path w="164868" h="164868">
                <a:moveTo>
                  <a:pt x="91450" y="-419"/>
                </a:moveTo>
                <a:cubicBezTo>
                  <a:pt x="85880" y="-3639"/>
                  <a:pt x="78989" y="-3639"/>
                  <a:pt x="73418" y="-419"/>
                </a:cubicBezTo>
                <a:lnTo>
                  <a:pt x="46305" y="15231"/>
                </a:lnTo>
                <a:cubicBezTo>
                  <a:pt x="40734" y="18451"/>
                  <a:pt x="37289" y="24408"/>
                  <a:pt x="37289" y="30848"/>
                </a:cubicBezTo>
                <a:lnTo>
                  <a:pt x="37289" y="63661"/>
                </a:lnTo>
                <a:lnTo>
                  <a:pt x="8855" y="80083"/>
                </a:lnTo>
                <a:cubicBezTo>
                  <a:pt x="3284" y="83303"/>
                  <a:pt x="-161" y="89261"/>
                  <a:pt x="-161" y="95701"/>
                </a:cubicBezTo>
                <a:lnTo>
                  <a:pt x="-161" y="127032"/>
                </a:lnTo>
                <a:cubicBezTo>
                  <a:pt x="-161" y="133472"/>
                  <a:pt x="3284" y="139430"/>
                  <a:pt x="8855" y="142650"/>
                </a:cubicBezTo>
                <a:lnTo>
                  <a:pt x="36001" y="158299"/>
                </a:lnTo>
                <a:cubicBezTo>
                  <a:pt x="41571" y="161519"/>
                  <a:pt x="48462" y="161519"/>
                  <a:pt x="54033" y="158299"/>
                </a:cubicBezTo>
                <a:lnTo>
                  <a:pt x="82466" y="141877"/>
                </a:lnTo>
                <a:lnTo>
                  <a:pt x="110900" y="158299"/>
                </a:lnTo>
                <a:cubicBezTo>
                  <a:pt x="116470" y="161519"/>
                  <a:pt x="123361" y="161519"/>
                  <a:pt x="128932" y="158299"/>
                </a:cubicBezTo>
                <a:lnTo>
                  <a:pt x="156013" y="142650"/>
                </a:lnTo>
                <a:cubicBezTo>
                  <a:pt x="161584" y="139430"/>
                  <a:pt x="165029" y="133472"/>
                  <a:pt x="165029" y="127032"/>
                </a:cubicBezTo>
                <a:lnTo>
                  <a:pt x="165029" y="95701"/>
                </a:lnTo>
                <a:cubicBezTo>
                  <a:pt x="165029" y="89261"/>
                  <a:pt x="161584" y="83303"/>
                  <a:pt x="156013" y="80083"/>
                </a:cubicBezTo>
                <a:lnTo>
                  <a:pt x="127580" y="63661"/>
                </a:lnTo>
                <a:lnTo>
                  <a:pt x="127580" y="30848"/>
                </a:lnTo>
                <a:cubicBezTo>
                  <a:pt x="127580" y="24408"/>
                  <a:pt x="124134" y="18451"/>
                  <a:pt x="118563" y="15231"/>
                </a:cubicBezTo>
                <a:lnTo>
                  <a:pt x="91450" y="-419"/>
                </a:lnTo>
                <a:close/>
                <a:moveTo>
                  <a:pt x="74706" y="94220"/>
                </a:moveTo>
                <a:lnTo>
                  <a:pt x="74706" y="128513"/>
                </a:lnTo>
                <a:lnTo>
                  <a:pt x="46273" y="144936"/>
                </a:lnTo>
                <a:cubicBezTo>
                  <a:pt x="45886" y="145161"/>
                  <a:pt x="45435" y="145290"/>
                  <a:pt x="44985" y="145290"/>
                </a:cubicBezTo>
                <a:lnTo>
                  <a:pt x="44985" y="111383"/>
                </a:lnTo>
                <a:lnTo>
                  <a:pt x="74706" y="94220"/>
                </a:lnTo>
                <a:close/>
                <a:moveTo>
                  <a:pt x="149219" y="94413"/>
                </a:moveTo>
                <a:cubicBezTo>
                  <a:pt x="149444" y="94799"/>
                  <a:pt x="149573" y="95250"/>
                  <a:pt x="149573" y="95701"/>
                </a:cubicBezTo>
                <a:lnTo>
                  <a:pt x="149573" y="127032"/>
                </a:lnTo>
                <a:cubicBezTo>
                  <a:pt x="149573" y="127966"/>
                  <a:pt x="149090" y="128803"/>
                  <a:pt x="148285" y="129254"/>
                </a:cubicBezTo>
                <a:lnTo>
                  <a:pt x="121139" y="144904"/>
                </a:lnTo>
                <a:cubicBezTo>
                  <a:pt x="120753" y="145129"/>
                  <a:pt x="120302" y="145258"/>
                  <a:pt x="119851" y="145258"/>
                </a:cubicBezTo>
                <a:lnTo>
                  <a:pt x="119851" y="111350"/>
                </a:lnTo>
                <a:lnTo>
                  <a:pt x="149219" y="94413"/>
                </a:lnTo>
                <a:close/>
                <a:moveTo>
                  <a:pt x="112155" y="30848"/>
                </a:moveTo>
                <a:lnTo>
                  <a:pt x="112155" y="63661"/>
                </a:lnTo>
                <a:lnTo>
                  <a:pt x="82434" y="80824"/>
                </a:lnTo>
                <a:lnTo>
                  <a:pt x="82434" y="46530"/>
                </a:lnTo>
                <a:lnTo>
                  <a:pt x="111801" y="29593"/>
                </a:lnTo>
                <a:cubicBezTo>
                  <a:pt x="112027" y="29979"/>
                  <a:pt x="112155" y="30430"/>
                  <a:pt x="112155" y="30881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Text 18"/>
          <p:cNvSpPr/>
          <p:nvPr/>
        </p:nvSpPr>
        <p:spPr>
          <a:xfrm>
            <a:off x="6704776" y="1919064"/>
            <a:ext cx="1343675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Platform: AKS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704776" y="2116905"/>
            <a:ext cx="1335432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Kubernetes Service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300849" y="2479615"/>
            <a:ext cx="5424162" cy="560552"/>
          </a:xfrm>
          <a:custGeom>
            <a:avLst/>
            <a:gdLst/>
            <a:ahLst/>
            <a:cxnLst/>
            <a:rect l="l" t="t" r="r" b="b"/>
            <a:pathLst>
              <a:path w="5424162" h="560552">
                <a:moveTo>
                  <a:pt x="32972" y="0"/>
                </a:moveTo>
                <a:lnTo>
                  <a:pt x="5391191" y="0"/>
                </a:lnTo>
                <a:cubicBezTo>
                  <a:pt x="5409400" y="0"/>
                  <a:pt x="5424162" y="14762"/>
                  <a:pt x="5424162" y="32972"/>
                </a:cubicBezTo>
                <a:lnTo>
                  <a:pt x="5424162" y="527580"/>
                </a:lnTo>
                <a:cubicBezTo>
                  <a:pt x="5424162" y="545790"/>
                  <a:pt x="5409400" y="560552"/>
                  <a:pt x="5391191" y="560552"/>
                </a:cubicBezTo>
                <a:lnTo>
                  <a:pt x="32972" y="560552"/>
                </a:lnTo>
                <a:cubicBezTo>
                  <a:pt x="14762" y="560552"/>
                  <a:pt x="0" y="545790"/>
                  <a:pt x="0" y="527580"/>
                </a:cubicBezTo>
                <a:lnTo>
                  <a:pt x="0" y="32972"/>
                </a:lnTo>
                <a:cubicBezTo>
                  <a:pt x="0" y="14774"/>
                  <a:pt x="14774" y="0"/>
                  <a:pt x="32972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Shape 21"/>
          <p:cNvSpPr/>
          <p:nvPr/>
        </p:nvSpPr>
        <p:spPr>
          <a:xfrm>
            <a:off x="6430683" y="2677457"/>
            <a:ext cx="144260" cy="164868"/>
          </a:xfrm>
          <a:custGeom>
            <a:avLst/>
            <a:gdLst/>
            <a:ahLst/>
            <a:cxnLst/>
            <a:rect l="l" t="t" r="r" b="b"/>
            <a:pathLst>
              <a:path w="144260" h="164868">
                <a:moveTo>
                  <a:pt x="54097" y="10304"/>
                </a:moveTo>
                <a:lnTo>
                  <a:pt x="7728" y="10304"/>
                </a:lnTo>
                <a:cubicBezTo>
                  <a:pt x="3445" y="10304"/>
                  <a:pt x="0" y="13750"/>
                  <a:pt x="0" y="18032"/>
                </a:cubicBezTo>
                <a:lnTo>
                  <a:pt x="0" y="64402"/>
                </a:lnTo>
                <a:cubicBezTo>
                  <a:pt x="0" y="67525"/>
                  <a:pt x="1868" y="70359"/>
                  <a:pt x="4766" y="71550"/>
                </a:cubicBezTo>
                <a:cubicBezTo>
                  <a:pt x="7664" y="72742"/>
                  <a:pt x="10980" y="72065"/>
                  <a:pt x="13202" y="69876"/>
                </a:cubicBezTo>
                <a:lnTo>
                  <a:pt x="26083" y="56995"/>
                </a:lnTo>
                <a:lnTo>
                  <a:pt x="51521" y="82434"/>
                </a:lnTo>
                <a:lnTo>
                  <a:pt x="26083" y="107873"/>
                </a:lnTo>
                <a:lnTo>
                  <a:pt x="13202" y="94992"/>
                </a:lnTo>
                <a:cubicBezTo>
                  <a:pt x="10980" y="92771"/>
                  <a:pt x="7664" y="92127"/>
                  <a:pt x="4766" y="93318"/>
                </a:cubicBezTo>
                <a:cubicBezTo>
                  <a:pt x="1868" y="94509"/>
                  <a:pt x="0" y="97343"/>
                  <a:pt x="0" y="100467"/>
                </a:cubicBezTo>
                <a:lnTo>
                  <a:pt x="0" y="146836"/>
                </a:lnTo>
                <a:cubicBezTo>
                  <a:pt x="0" y="151118"/>
                  <a:pt x="3445" y="154564"/>
                  <a:pt x="7728" y="154564"/>
                </a:cubicBezTo>
                <a:lnTo>
                  <a:pt x="54097" y="154564"/>
                </a:lnTo>
                <a:cubicBezTo>
                  <a:pt x="57221" y="154564"/>
                  <a:pt x="60055" y="152696"/>
                  <a:pt x="61246" y="149798"/>
                </a:cubicBezTo>
                <a:cubicBezTo>
                  <a:pt x="62437" y="146900"/>
                  <a:pt x="61793" y="143583"/>
                  <a:pt x="59572" y="141362"/>
                </a:cubicBezTo>
                <a:lnTo>
                  <a:pt x="46691" y="128481"/>
                </a:lnTo>
                <a:lnTo>
                  <a:pt x="72130" y="103043"/>
                </a:lnTo>
                <a:lnTo>
                  <a:pt x="97568" y="128481"/>
                </a:lnTo>
                <a:lnTo>
                  <a:pt x="84688" y="141362"/>
                </a:lnTo>
                <a:cubicBezTo>
                  <a:pt x="82466" y="143583"/>
                  <a:pt x="81822" y="146900"/>
                  <a:pt x="83014" y="149798"/>
                </a:cubicBezTo>
                <a:cubicBezTo>
                  <a:pt x="84205" y="152696"/>
                  <a:pt x="87039" y="154564"/>
                  <a:pt x="90162" y="154564"/>
                </a:cubicBezTo>
                <a:lnTo>
                  <a:pt x="136531" y="154564"/>
                </a:lnTo>
                <a:cubicBezTo>
                  <a:pt x="140814" y="154564"/>
                  <a:pt x="144260" y="151118"/>
                  <a:pt x="144260" y="146836"/>
                </a:cubicBezTo>
                <a:lnTo>
                  <a:pt x="144260" y="100467"/>
                </a:lnTo>
                <a:cubicBezTo>
                  <a:pt x="144260" y="97343"/>
                  <a:pt x="142392" y="94509"/>
                  <a:pt x="139494" y="93318"/>
                </a:cubicBezTo>
                <a:cubicBezTo>
                  <a:pt x="136596" y="92127"/>
                  <a:pt x="133279" y="92771"/>
                  <a:pt x="131057" y="94992"/>
                </a:cubicBezTo>
                <a:lnTo>
                  <a:pt x="118177" y="107873"/>
                </a:lnTo>
                <a:lnTo>
                  <a:pt x="92738" y="82434"/>
                </a:lnTo>
                <a:lnTo>
                  <a:pt x="118177" y="56995"/>
                </a:lnTo>
                <a:lnTo>
                  <a:pt x="131057" y="69876"/>
                </a:lnTo>
                <a:cubicBezTo>
                  <a:pt x="133279" y="72098"/>
                  <a:pt x="136596" y="72742"/>
                  <a:pt x="139494" y="71550"/>
                </a:cubicBezTo>
                <a:cubicBezTo>
                  <a:pt x="142392" y="70359"/>
                  <a:pt x="144260" y="67525"/>
                  <a:pt x="144260" y="64402"/>
                </a:cubicBezTo>
                <a:lnTo>
                  <a:pt x="144260" y="18032"/>
                </a:lnTo>
                <a:cubicBezTo>
                  <a:pt x="144260" y="13750"/>
                  <a:pt x="140814" y="10304"/>
                  <a:pt x="136531" y="10304"/>
                </a:cubicBezTo>
                <a:lnTo>
                  <a:pt x="90162" y="10304"/>
                </a:lnTo>
                <a:cubicBezTo>
                  <a:pt x="87039" y="10304"/>
                  <a:pt x="84205" y="12172"/>
                  <a:pt x="83014" y="15070"/>
                </a:cubicBezTo>
                <a:cubicBezTo>
                  <a:pt x="81822" y="17968"/>
                  <a:pt x="82498" y="21285"/>
                  <a:pt x="84688" y="23507"/>
                </a:cubicBezTo>
                <a:lnTo>
                  <a:pt x="97568" y="36387"/>
                </a:lnTo>
                <a:lnTo>
                  <a:pt x="72130" y="61826"/>
                </a:lnTo>
                <a:lnTo>
                  <a:pt x="46691" y="36387"/>
                </a:lnTo>
                <a:lnTo>
                  <a:pt x="59572" y="23507"/>
                </a:lnTo>
                <a:cubicBezTo>
                  <a:pt x="61793" y="21285"/>
                  <a:pt x="62437" y="17968"/>
                  <a:pt x="61246" y="15070"/>
                </a:cubicBezTo>
                <a:cubicBezTo>
                  <a:pt x="60055" y="12172"/>
                  <a:pt x="57221" y="10304"/>
                  <a:pt x="54097" y="1030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Text 22"/>
          <p:cNvSpPr/>
          <p:nvPr/>
        </p:nvSpPr>
        <p:spPr>
          <a:xfrm>
            <a:off x="6704776" y="2578536"/>
            <a:ext cx="1755846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Workers: 3 workers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704776" y="2776378"/>
            <a:ext cx="1747602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Auto-scale based on queue depth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00849" y="3139088"/>
            <a:ext cx="5424162" cy="560552"/>
          </a:xfrm>
          <a:custGeom>
            <a:avLst/>
            <a:gdLst/>
            <a:ahLst/>
            <a:cxnLst/>
            <a:rect l="l" t="t" r="r" b="b"/>
            <a:pathLst>
              <a:path w="5424162" h="560552">
                <a:moveTo>
                  <a:pt x="32972" y="0"/>
                </a:moveTo>
                <a:lnTo>
                  <a:pt x="5391191" y="0"/>
                </a:lnTo>
                <a:cubicBezTo>
                  <a:pt x="5409400" y="0"/>
                  <a:pt x="5424162" y="14762"/>
                  <a:pt x="5424162" y="32972"/>
                </a:cubicBezTo>
                <a:lnTo>
                  <a:pt x="5424162" y="527580"/>
                </a:lnTo>
                <a:cubicBezTo>
                  <a:pt x="5424162" y="545790"/>
                  <a:pt x="5409400" y="560552"/>
                  <a:pt x="5391191" y="560552"/>
                </a:cubicBezTo>
                <a:lnTo>
                  <a:pt x="32972" y="560552"/>
                </a:lnTo>
                <a:cubicBezTo>
                  <a:pt x="14762" y="560552"/>
                  <a:pt x="0" y="545790"/>
                  <a:pt x="0" y="527580"/>
                </a:cubicBezTo>
                <a:lnTo>
                  <a:pt x="0" y="32972"/>
                </a:lnTo>
                <a:cubicBezTo>
                  <a:pt x="0" y="14774"/>
                  <a:pt x="14774" y="0"/>
                  <a:pt x="32972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7" name="Shape 25"/>
          <p:cNvSpPr/>
          <p:nvPr/>
        </p:nvSpPr>
        <p:spPr>
          <a:xfrm>
            <a:off x="6430683" y="3336930"/>
            <a:ext cx="144260" cy="164868"/>
          </a:xfrm>
          <a:custGeom>
            <a:avLst/>
            <a:gdLst/>
            <a:ahLst/>
            <a:cxnLst/>
            <a:rect l="l" t="t" r="r" b="b"/>
            <a:pathLst>
              <a:path w="144260" h="164868">
                <a:moveTo>
                  <a:pt x="144260" y="66269"/>
                </a:moveTo>
                <a:cubicBezTo>
                  <a:pt x="139494" y="69425"/>
                  <a:pt x="134020" y="71969"/>
                  <a:pt x="128320" y="73997"/>
                </a:cubicBezTo>
                <a:cubicBezTo>
                  <a:pt x="113186" y="79407"/>
                  <a:pt x="93318" y="82434"/>
                  <a:pt x="72130" y="82434"/>
                </a:cubicBezTo>
                <a:cubicBezTo>
                  <a:pt x="50942" y="82434"/>
                  <a:pt x="31042" y="79375"/>
                  <a:pt x="15939" y="73997"/>
                </a:cubicBezTo>
                <a:cubicBezTo>
                  <a:pt x="10272" y="71969"/>
                  <a:pt x="4766" y="69425"/>
                  <a:pt x="0" y="66269"/>
                </a:cubicBezTo>
                <a:lnTo>
                  <a:pt x="0" y="92738"/>
                </a:lnTo>
                <a:cubicBezTo>
                  <a:pt x="0" y="106971"/>
                  <a:pt x="32297" y="118499"/>
                  <a:pt x="72130" y="118499"/>
                </a:cubicBezTo>
                <a:cubicBezTo>
                  <a:pt x="111962" y="118499"/>
                  <a:pt x="144260" y="106971"/>
                  <a:pt x="144260" y="92738"/>
                </a:cubicBezTo>
                <a:lnTo>
                  <a:pt x="144260" y="66269"/>
                </a:lnTo>
                <a:close/>
                <a:moveTo>
                  <a:pt x="144260" y="41217"/>
                </a:moveTo>
                <a:lnTo>
                  <a:pt x="144260" y="25761"/>
                </a:lnTo>
                <a:cubicBezTo>
                  <a:pt x="144260" y="11528"/>
                  <a:pt x="111962" y="0"/>
                  <a:pt x="72130" y="0"/>
                </a:cubicBezTo>
                <a:cubicBezTo>
                  <a:pt x="32297" y="0"/>
                  <a:pt x="0" y="11528"/>
                  <a:pt x="0" y="25761"/>
                </a:cubicBezTo>
                <a:lnTo>
                  <a:pt x="0" y="41217"/>
                </a:lnTo>
                <a:cubicBezTo>
                  <a:pt x="0" y="55450"/>
                  <a:pt x="32297" y="66978"/>
                  <a:pt x="72130" y="66978"/>
                </a:cubicBezTo>
                <a:cubicBezTo>
                  <a:pt x="111962" y="66978"/>
                  <a:pt x="144260" y="55450"/>
                  <a:pt x="144260" y="41217"/>
                </a:cubicBezTo>
                <a:close/>
                <a:moveTo>
                  <a:pt x="128320" y="125519"/>
                </a:moveTo>
                <a:cubicBezTo>
                  <a:pt x="113218" y="130896"/>
                  <a:pt x="93350" y="133955"/>
                  <a:pt x="72130" y="133955"/>
                </a:cubicBezTo>
                <a:cubicBezTo>
                  <a:pt x="50909" y="133955"/>
                  <a:pt x="31042" y="130896"/>
                  <a:pt x="15939" y="125519"/>
                </a:cubicBezTo>
                <a:cubicBezTo>
                  <a:pt x="10272" y="123490"/>
                  <a:pt x="4766" y="120946"/>
                  <a:pt x="0" y="117791"/>
                </a:cubicBezTo>
                <a:lnTo>
                  <a:pt x="0" y="139108"/>
                </a:lnTo>
                <a:cubicBezTo>
                  <a:pt x="0" y="153340"/>
                  <a:pt x="32297" y="164868"/>
                  <a:pt x="72130" y="164868"/>
                </a:cubicBezTo>
                <a:cubicBezTo>
                  <a:pt x="111962" y="164868"/>
                  <a:pt x="144260" y="153340"/>
                  <a:pt x="144260" y="139108"/>
                </a:cubicBezTo>
                <a:lnTo>
                  <a:pt x="144260" y="117791"/>
                </a:lnTo>
                <a:cubicBezTo>
                  <a:pt x="139494" y="120946"/>
                  <a:pt x="134020" y="123490"/>
                  <a:pt x="128320" y="125519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Text 26"/>
          <p:cNvSpPr/>
          <p:nvPr/>
        </p:nvSpPr>
        <p:spPr>
          <a:xfrm>
            <a:off x="6704776" y="3238009"/>
            <a:ext cx="151678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Metadata: PostgreSQL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704776" y="3435851"/>
            <a:ext cx="150854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Database for metadata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33034" y="3973319"/>
            <a:ext cx="5694546" cy="2421913"/>
          </a:xfrm>
          <a:custGeom>
            <a:avLst/>
            <a:gdLst/>
            <a:ahLst/>
            <a:cxnLst/>
            <a:rect l="l" t="t" r="r" b="b"/>
            <a:pathLst>
              <a:path w="5694546" h="2421913">
                <a:moveTo>
                  <a:pt x="65949" y="0"/>
                </a:moveTo>
                <a:lnTo>
                  <a:pt x="5628597" y="0"/>
                </a:lnTo>
                <a:cubicBezTo>
                  <a:pt x="5665020" y="0"/>
                  <a:pt x="5694546" y="29526"/>
                  <a:pt x="5694546" y="65949"/>
                </a:cubicBezTo>
                <a:lnTo>
                  <a:pt x="5694546" y="2355964"/>
                </a:lnTo>
                <a:cubicBezTo>
                  <a:pt x="5694546" y="2392387"/>
                  <a:pt x="5665020" y="2421913"/>
                  <a:pt x="5628597" y="2421913"/>
                </a:cubicBezTo>
                <a:lnTo>
                  <a:pt x="65949" y="2421913"/>
                </a:lnTo>
                <a:cubicBezTo>
                  <a:pt x="29526" y="2421913"/>
                  <a:pt x="0" y="2392387"/>
                  <a:pt x="0" y="2355964"/>
                </a:cubicBezTo>
                <a:lnTo>
                  <a:pt x="0" y="65949"/>
                </a:lnTo>
                <a:cubicBezTo>
                  <a:pt x="0" y="29551"/>
                  <a:pt x="29551" y="0"/>
                  <a:pt x="65949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31" name="Text 29"/>
          <p:cNvSpPr/>
          <p:nvPr/>
        </p:nvSpPr>
        <p:spPr>
          <a:xfrm>
            <a:off x="468226" y="4108514"/>
            <a:ext cx="5506596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8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Production DAG Structure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78118" y="4438250"/>
            <a:ext cx="5417568" cy="766637"/>
          </a:xfrm>
          <a:custGeom>
            <a:avLst/>
            <a:gdLst/>
            <a:ahLst/>
            <a:cxnLst/>
            <a:rect l="l" t="t" r="r" b="b"/>
            <a:pathLst>
              <a:path w="5417568" h="766637">
                <a:moveTo>
                  <a:pt x="19784" y="0"/>
                </a:moveTo>
                <a:lnTo>
                  <a:pt x="5384594" y="0"/>
                </a:lnTo>
                <a:cubicBezTo>
                  <a:pt x="5402805" y="0"/>
                  <a:pt x="5417568" y="14763"/>
                  <a:pt x="5417568" y="32973"/>
                </a:cubicBezTo>
                <a:lnTo>
                  <a:pt x="5417568" y="733664"/>
                </a:lnTo>
                <a:cubicBezTo>
                  <a:pt x="5417568" y="751874"/>
                  <a:pt x="5402805" y="766637"/>
                  <a:pt x="5384594" y="766637"/>
                </a:cubicBezTo>
                <a:lnTo>
                  <a:pt x="19784" y="766637"/>
                </a:lnTo>
                <a:cubicBezTo>
                  <a:pt x="8858" y="766637"/>
                  <a:pt x="0" y="757779"/>
                  <a:pt x="0" y="746853"/>
                </a:cubicBezTo>
                <a:lnTo>
                  <a:pt x="0" y="19784"/>
                </a:lnTo>
                <a:cubicBezTo>
                  <a:pt x="0" y="8865"/>
                  <a:pt x="8865" y="0"/>
                  <a:pt x="19784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Shape 31"/>
          <p:cNvSpPr/>
          <p:nvPr/>
        </p:nvSpPr>
        <p:spPr>
          <a:xfrm>
            <a:off x="478118" y="4438250"/>
            <a:ext cx="19784" cy="766637"/>
          </a:xfrm>
          <a:custGeom>
            <a:avLst/>
            <a:gdLst/>
            <a:ahLst/>
            <a:cxnLst/>
            <a:rect l="l" t="t" r="r" b="b"/>
            <a:pathLst>
              <a:path w="19784" h="766637">
                <a:moveTo>
                  <a:pt x="19784" y="0"/>
                </a:moveTo>
                <a:lnTo>
                  <a:pt x="19784" y="0"/>
                </a:lnTo>
                <a:lnTo>
                  <a:pt x="19784" y="766637"/>
                </a:lnTo>
                <a:lnTo>
                  <a:pt x="19784" y="766637"/>
                </a:lnTo>
                <a:cubicBezTo>
                  <a:pt x="8858" y="766637"/>
                  <a:pt x="0" y="757779"/>
                  <a:pt x="0" y="746853"/>
                </a:cubicBezTo>
                <a:lnTo>
                  <a:pt x="0" y="19784"/>
                </a:lnTo>
                <a:cubicBezTo>
                  <a:pt x="0" y="8865"/>
                  <a:pt x="8865" y="0"/>
                  <a:pt x="19784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4" name="Text 32"/>
          <p:cNvSpPr/>
          <p:nvPr/>
        </p:nvSpPr>
        <p:spPr>
          <a:xfrm>
            <a:off x="468226" y="4438250"/>
            <a:ext cx="5453014" cy="766637"/>
          </a:xfrm>
          <a:prstGeom prst="rect">
            <a:avLst/>
          </a:prstGeom>
          <a:noFill/>
          <a:ln/>
        </p:spPr>
        <p:txBody>
          <a:bodyPr wrap="square" lIns="65947" tIns="65947" rIns="65947" bIns="65947" rtlCol="0" anchor="ctr"/>
          <a:lstStyle/>
          <a:p>
            <a:pPr>
              <a:lnSpc>
                <a:spcPct val="120000"/>
              </a:lnSpc>
            </a:pPr>
            <a:r>
              <a:rPr lang="en-US" sz="714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airflow import DAG from datetime import datetime, timedelta # Define DAG with retry logic default_args = { 'owner': 'data-team', 'retries': 2, 'retry_delay': timedelta(minutes=5), 'email_on_failure': True, 'email': ['data-alerts@company.com'], } dag = DAG( 'transaction_pipeline', default_args=default_args, start_date=datetime(2024, 1, 1), schedule_interval='@daily', catchup=False, )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68226" y="5303808"/>
            <a:ext cx="5424162" cy="956235"/>
          </a:xfrm>
          <a:custGeom>
            <a:avLst/>
            <a:gdLst/>
            <a:ahLst/>
            <a:cxnLst/>
            <a:rect l="l" t="t" r="r" b="b"/>
            <a:pathLst>
              <a:path w="5424162" h="956235">
                <a:moveTo>
                  <a:pt x="65952" y="0"/>
                </a:moveTo>
                <a:lnTo>
                  <a:pt x="5358211" y="0"/>
                </a:lnTo>
                <a:cubicBezTo>
                  <a:pt x="5394635" y="0"/>
                  <a:pt x="5424162" y="29528"/>
                  <a:pt x="5424162" y="65952"/>
                </a:cubicBezTo>
                <a:lnTo>
                  <a:pt x="5424162" y="890284"/>
                </a:lnTo>
                <a:cubicBezTo>
                  <a:pt x="5424162" y="926708"/>
                  <a:pt x="5394635" y="956235"/>
                  <a:pt x="5358211" y="956235"/>
                </a:cubicBezTo>
                <a:lnTo>
                  <a:pt x="65952" y="956235"/>
                </a:lnTo>
                <a:cubicBezTo>
                  <a:pt x="29528" y="956235"/>
                  <a:pt x="0" y="926708"/>
                  <a:pt x="0" y="890284"/>
                </a:cubicBezTo>
                <a:lnTo>
                  <a:pt x="0" y="65952"/>
                </a:lnTo>
                <a:cubicBezTo>
                  <a:pt x="0" y="29552"/>
                  <a:pt x="29552" y="0"/>
                  <a:pt x="65952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Text 34"/>
          <p:cNvSpPr/>
          <p:nvPr/>
        </p:nvSpPr>
        <p:spPr>
          <a:xfrm>
            <a:off x="567146" y="5402729"/>
            <a:ext cx="5292268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Task Dependencies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67146" y="5666518"/>
            <a:ext cx="956235" cy="230815"/>
          </a:xfrm>
          <a:custGeom>
            <a:avLst/>
            <a:gdLst/>
            <a:ahLst/>
            <a:cxnLst/>
            <a:rect l="l" t="t" r="r" b="b"/>
            <a:pathLst>
              <a:path w="956235" h="230815">
                <a:moveTo>
                  <a:pt x="32974" y="0"/>
                </a:moveTo>
                <a:lnTo>
                  <a:pt x="923261" y="0"/>
                </a:lnTo>
                <a:cubicBezTo>
                  <a:pt x="941472" y="0"/>
                  <a:pt x="956235" y="14763"/>
                  <a:pt x="956235" y="32974"/>
                </a:cubicBezTo>
                <a:lnTo>
                  <a:pt x="956235" y="197841"/>
                </a:lnTo>
                <a:cubicBezTo>
                  <a:pt x="956235" y="216052"/>
                  <a:pt x="941472" y="230815"/>
                  <a:pt x="923261" y="230815"/>
                </a:cubicBezTo>
                <a:lnTo>
                  <a:pt x="32974" y="230815"/>
                </a:lnTo>
                <a:cubicBezTo>
                  <a:pt x="14775" y="230815"/>
                  <a:pt x="0" y="216040"/>
                  <a:pt x="0" y="197841"/>
                </a:cubicBezTo>
                <a:lnTo>
                  <a:pt x="0" y="32974"/>
                </a:lnTo>
                <a:cubicBezTo>
                  <a:pt x="0" y="14775"/>
                  <a:pt x="14775" y="0"/>
                  <a:pt x="3297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8" name="Text 36"/>
          <p:cNvSpPr/>
          <p:nvPr/>
        </p:nvSpPr>
        <p:spPr>
          <a:xfrm>
            <a:off x="633094" y="5699491"/>
            <a:ext cx="882045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wait_for_data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2094547" y="5715978"/>
            <a:ext cx="131895" cy="131895"/>
          </a:xfrm>
          <a:custGeom>
            <a:avLst/>
            <a:gdLst/>
            <a:ahLst/>
            <a:cxnLst/>
            <a:rect l="l" t="t" r="r" b="b"/>
            <a:pathLst>
              <a:path w="131895" h="131895">
                <a:moveTo>
                  <a:pt x="129473" y="71769"/>
                </a:moveTo>
                <a:cubicBezTo>
                  <a:pt x="132693" y="68549"/>
                  <a:pt x="132693" y="63320"/>
                  <a:pt x="129473" y="60100"/>
                </a:cubicBezTo>
                <a:lnTo>
                  <a:pt x="88256" y="18883"/>
                </a:lnTo>
                <a:cubicBezTo>
                  <a:pt x="85036" y="15662"/>
                  <a:pt x="79806" y="15662"/>
                  <a:pt x="76586" y="18883"/>
                </a:cubicBezTo>
                <a:cubicBezTo>
                  <a:pt x="73366" y="22103"/>
                  <a:pt x="73366" y="27332"/>
                  <a:pt x="76586" y="30552"/>
                </a:cubicBezTo>
                <a:lnTo>
                  <a:pt x="103738" y="57704"/>
                </a:lnTo>
                <a:lnTo>
                  <a:pt x="8243" y="57704"/>
                </a:lnTo>
                <a:cubicBezTo>
                  <a:pt x="3684" y="57704"/>
                  <a:pt x="0" y="61388"/>
                  <a:pt x="0" y="65947"/>
                </a:cubicBezTo>
                <a:cubicBezTo>
                  <a:pt x="0" y="70507"/>
                  <a:pt x="3684" y="74191"/>
                  <a:pt x="8243" y="74191"/>
                </a:cubicBezTo>
                <a:lnTo>
                  <a:pt x="103738" y="74191"/>
                </a:lnTo>
                <a:lnTo>
                  <a:pt x="76586" y="101342"/>
                </a:lnTo>
                <a:cubicBezTo>
                  <a:pt x="73366" y="104562"/>
                  <a:pt x="73366" y="109792"/>
                  <a:pt x="76586" y="113012"/>
                </a:cubicBezTo>
                <a:cubicBezTo>
                  <a:pt x="79806" y="116232"/>
                  <a:pt x="85036" y="116232"/>
                  <a:pt x="88256" y="113012"/>
                </a:cubicBezTo>
                <a:lnTo>
                  <a:pt x="129473" y="71795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0" name="Shape 38"/>
          <p:cNvSpPr/>
          <p:nvPr/>
        </p:nvSpPr>
        <p:spPr>
          <a:xfrm>
            <a:off x="2796885" y="5666518"/>
            <a:ext cx="832584" cy="230815"/>
          </a:xfrm>
          <a:custGeom>
            <a:avLst/>
            <a:gdLst/>
            <a:ahLst/>
            <a:cxnLst/>
            <a:rect l="l" t="t" r="r" b="b"/>
            <a:pathLst>
              <a:path w="832584" h="230815">
                <a:moveTo>
                  <a:pt x="32974" y="0"/>
                </a:moveTo>
                <a:lnTo>
                  <a:pt x="799610" y="0"/>
                </a:lnTo>
                <a:cubicBezTo>
                  <a:pt x="817809" y="0"/>
                  <a:pt x="832584" y="14775"/>
                  <a:pt x="832584" y="32974"/>
                </a:cubicBezTo>
                <a:lnTo>
                  <a:pt x="832584" y="197841"/>
                </a:lnTo>
                <a:cubicBezTo>
                  <a:pt x="832584" y="216052"/>
                  <a:pt x="817821" y="230815"/>
                  <a:pt x="799610" y="230815"/>
                </a:cubicBezTo>
                <a:lnTo>
                  <a:pt x="32974" y="230815"/>
                </a:lnTo>
                <a:cubicBezTo>
                  <a:pt x="14775" y="230815"/>
                  <a:pt x="0" y="216040"/>
                  <a:pt x="0" y="197841"/>
                </a:cubicBezTo>
                <a:lnTo>
                  <a:pt x="0" y="32974"/>
                </a:lnTo>
                <a:cubicBezTo>
                  <a:pt x="0" y="14775"/>
                  <a:pt x="14775" y="0"/>
                  <a:pt x="3297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1" name="Text 39"/>
          <p:cNvSpPr/>
          <p:nvPr/>
        </p:nvSpPr>
        <p:spPr>
          <a:xfrm>
            <a:off x="2862833" y="5699491"/>
            <a:ext cx="75839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ingest_task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197337" y="5715978"/>
            <a:ext cx="131895" cy="131895"/>
          </a:xfrm>
          <a:custGeom>
            <a:avLst/>
            <a:gdLst/>
            <a:ahLst/>
            <a:cxnLst/>
            <a:rect l="l" t="t" r="r" b="b"/>
            <a:pathLst>
              <a:path w="131895" h="131895">
                <a:moveTo>
                  <a:pt x="129473" y="71769"/>
                </a:moveTo>
                <a:cubicBezTo>
                  <a:pt x="132693" y="68549"/>
                  <a:pt x="132693" y="63320"/>
                  <a:pt x="129473" y="60100"/>
                </a:cubicBezTo>
                <a:lnTo>
                  <a:pt x="88256" y="18883"/>
                </a:lnTo>
                <a:cubicBezTo>
                  <a:pt x="85036" y="15662"/>
                  <a:pt x="79806" y="15662"/>
                  <a:pt x="76586" y="18883"/>
                </a:cubicBezTo>
                <a:cubicBezTo>
                  <a:pt x="73366" y="22103"/>
                  <a:pt x="73366" y="27332"/>
                  <a:pt x="76586" y="30552"/>
                </a:cubicBezTo>
                <a:lnTo>
                  <a:pt x="103738" y="57704"/>
                </a:lnTo>
                <a:lnTo>
                  <a:pt x="8243" y="57704"/>
                </a:lnTo>
                <a:cubicBezTo>
                  <a:pt x="3684" y="57704"/>
                  <a:pt x="0" y="61388"/>
                  <a:pt x="0" y="65947"/>
                </a:cubicBezTo>
                <a:cubicBezTo>
                  <a:pt x="0" y="70507"/>
                  <a:pt x="3684" y="74191"/>
                  <a:pt x="8243" y="74191"/>
                </a:cubicBezTo>
                <a:lnTo>
                  <a:pt x="103738" y="74191"/>
                </a:lnTo>
                <a:lnTo>
                  <a:pt x="76586" y="101342"/>
                </a:lnTo>
                <a:cubicBezTo>
                  <a:pt x="73366" y="104562"/>
                  <a:pt x="73366" y="109792"/>
                  <a:pt x="76586" y="113012"/>
                </a:cubicBezTo>
                <a:cubicBezTo>
                  <a:pt x="79806" y="116232"/>
                  <a:pt x="85036" y="116232"/>
                  <a:pt x="88256" y="113012"/>
                </a:cubicBezTo>
                <a:lnTo>
                  <a:pt x="129473" y="71795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3" name="Shape 41"/>
          <p:cNvSpPr/>
          <p:nvPr/>
        </p:nvSpPr>
        <p:spPr>
          <a:xfrm>
            <a:off x="4899675" y="5666518"/>
            <a:ext cx="890288" cy="230815"/>
          </a:xfrm>
          <a:custGeom>
            <a:avLst/>
            <a:gdLst/>
            <a:ahLst/>
            <a:cxnLst/>
            <a:rect l="l" t="t" r="r" b="b"/>
            <a:pathLst>
              <a:path w="890288" h="230815">
                <a:moveTo>
                  <a:pt x="32974" y="0"/>
                </a:moveTo>
                <a:lnTo>
                  <a:pt x="857314" y="0"/>
                </a:lnTo>
                <a:cubicBezTo>
                  <a:pt x="875525" y="0"/>
                  <a:pt x="890288" y="14763"/>
                  <a:pt x="890288" y="32974"/>
                </a:cubicBezTo>
                <a:lnTo>
                  <a:pt x="890288" y="197841"/>
                </a:lnTo>
                <a:cubicBezTo>
                  <a:pt x="890288" y="216052"/>
                  <a:pt x="875525" y="230815"/>
                  <a:pt x="857314" y="230815"/>
                </a:cubicBezTo>
                <a:lnTo>
                  <a:pt x="32974" y="230815"/>
                </a:lnTo>
                <a:cubicBezTo>
                  <a:pt x="14775" y="230815"/>
                  <a:pt x="0" y="216040"/>
                  <a:pt x="0" y="197841"/>
                </a:cubicBezTo>
                <a:lnTo>
                  <a:pt x="0" y="32974"/>
                </a:lnTo>
                <a:cubicBezTo>
                  <a:pt x="0" y="14775"/>
                  <a:pt x="14775" y="0"/>
                  <a:pt x="3297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4" name="Text 42"/>
          <p:cNvSpPr/>
          <p:nvPr/>
        </p:nvSpPr>
        <p:spPr>
          <a:xfrm>
            <a:off x="4965623" y="5699491"/>
            <a:ext cx="816097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process_task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899675" y="5930307"/>
            <a:ext cx="890288" cy="230815"/>
          </a:xfrm>
          <a:custGeom>
            <a:avLst/>
            <a:gdLst/>
            <a:ahLst/>
            <a:cxnLst/>
            <a:rect l="l" t="t" r="r" b="b"/>
            <a:pathLst>
              <a:path w="890288" h="230815">
                <a:moveTo>
                  <a:pt x="32974" y="0"/>
                </a:moveTo>
                <a:lnTo>
                  <a:pt x="857314" y="0"/>
                </a:lnTo>
                <a:cubicBezTo>
                  <a:pt x="875525" y="0"/>
                  <a:pt x="890288" y="14763"/>
                  <a:pt x="890288" y="32974"/>
                </a:cubicBezTo>
                <a:lnTo>
                  <a:pt x="890288" y="197841"/>
                </a:lnTo>
                <a:cubicBezTo>
                  <a:pt x="890288" y="216052"/>
                  <a:pt x="875525" y="230815"/>
                  <a:pt x="857314" y="230815"/>
                </a:cubicBezTo>
                <a:lnTo>
                  <a:pt x="32974" y="230815"/>
                </a:lnTo>
                <a:cubicBezTo>
                  <a:pt x="14775" y="230815"/>
                  <a:pt x="0" y="216040"/>
                  <a:pt x="0" y="197841"/>
                </a:cubicBezTo>
                <a:lnTo>
                  <a:pt x="0" y="32974"/>
                </a:lnTo>
                <a:cubicBezTo>
                  <a:pt x="0" y="14775"/>
                  <a:pt x="14775" y="0"/>
                  <a:pt x="3297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6" name="Text 44"/>
          <p:cNvSpPr/>
          <p:nvPr/>
        </p:nvSpPr>
        <p:spPr>
          <a:xfrm>
            <a:off x="4965623" y="5963280"/>
            <a:ext cx="816097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quality_task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165657" y="3973319"/>
            <a:ext cx="5694546" cy="2421913"/>
          </a:xfrm>
          <a:custGeom>
            <a:avLst/>
            <a:gdLst/>
            <a:ahLst/>
            <a:cxnLst/>
            <a:rect l="l" t="t" r="r" b="b"/>
            <a:pathLst>
              <a:path w="5694546" h="2421913">
                <a:moveTo>
                  <a:pt x="65949" y="0"/>
                </a:moveTo>
                <a:lnTo>
                  <a:pt x="5628597" y="0"/>
                </a:lnTo>
                <a:cubicBezTo>
                  <a:pt x="5665020" y="0"/>
                  <a:pt x="5694546" y="29526"/>
                  <a:pt x="5694546" y="65949"/>
                </a:cubicBezTo>
                <a:lnTo>
                  <a:pt x="5694546" y="2355964"/>
                </a:lnTo>
                <a:cubicBezTo>
                  <a:pt x="5694546" y="2392387"/>
                  <a:pt x="5665020" y="2421913"/>
                  <a:pt x="5628597" y="2421913"/>
                </a:cubicBezTo>
                <a:lnTo>
                  <a:pt x="65949" y="2421913"/>
                </a:lnTo>
                <a:cubicBezTo>
                  <a:pt x="29526" y="2421913"/>
                  <a:pt x="0" y="2392387"/>
                  <a:pt x="0" y="2355964"/>
                </a:cubicBezTo>
                <a:lnTo>
                  <a:pt x="0" y="65949"/>
                </a:lnTo>
                <a:cubicBezTo>
                  <a:pt x="0" y="29551"/>
                  <a:pt x="29551" y="0"/>
                  <a:pt x="6594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48" name="Text 46"/>
          <p:cNvSpPr/>
          <p:nvPr/>
        </p:nvSpPr>
        <p:spPr>
          <a:xfrm>
            <a:off x="6300849" y="4108514"/>
            <a:ext cx="5506596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8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Principles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00849" y="4438250"/>
            <a:ext cx="263789" cy="263789"/>
          </a:xfrm>
          <a:custGeom>
            <a:avLst/>
            <a:gdLst/>
            <a:ahLst/>
            <a:cxnLst/>
            <a:rect l="l" t="t" r="r" b="b"/>
            <a:pathLst>
              <a:path w="263789" h="263789">
                <a:moveTo>
                  <a:pt x="131895" y="0"/>
                </a:moveTo>
                <a:lnTo>
                  <a:pt x="131895" y="0"/>
                </a:lnTo>
                <a:cubicBezTo>
                  <a:pt x="204689" y="0"/>
                  <a:pt x="263789" y="59100"/>
                  <a:pt x="263789" y="131895"/>
                </a:cubicBezTo>
                <a:lnTo>
                  <a:pt x="263789" y="131895"/>
                </a:lnTo>
                <a:cubicBezTo>
                  <a:pt x="263789" y="204689"/>
                  <a:pt x="204689" y="263789"/>
                  <a:pt x="131895" y="263789"/>
                </a:cubicBezTo>
                <a:lnTo>
                  <a:pt x="131895" y="263789"/>
                </a:lnTo>
                <a:cubicBezTo>
                  <a:pt x="59100" y="263789"/>
                  <a:pt x="0" y="204689"/>
                  <a:pt x="0" y="131895"/>
                </a:cubicBezTo>
                <a:lnTo>
                  <a:pt x="0" y="131895"/>
                </a:lnTo>
                <a:cubicBezTo>
                  <a:pt x="0" y="59100"/>
                  <a:pt x="59100" y="0"/>
                  <a:pt x="131895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0" name="Text 48"/>
          <p:cNvSpPr/>
          <p:nvPr/>
        </p:nvSpPr>
        <p:spPr>
          <a:xfrm>
            <a:off x="6411826" y="4471224"/>
            <a:ext cx="107164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663559" y="4438250"/>
            <a:ext cx="1623951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Idempotency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663559" y="4636092"/>
            <a:ext cx="1615708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Same result every time you run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300849" y="4866907"/>
            <a:ext cx="263789" cy="263789"/>
          </a:xfrm>
          <a:custGeom>
            <a:avLst/>
            <a:gdLst/>
            <a:ahLst/>
            <a:cxnLst/>
            <a:rect l="l" t="t" r="r" b="b"/>
            <a:pathLst>
              <a:path w="263789" h="263789">
                <a:moveTo>
                  <a:pt x="131895" y="0"/>
                </a:moveTo>
                <a:lnTo>
                  <a:pt x="131895" y="0"/>
                </a:lnTo>
                <a:cubicBezTo>
                  <a:pt x="204689" y="0"/>
                  <a:pt x="263789" y="59100"/>
                  <a:pt x="263789" y="131895"/>
                </a:cubicBezTo>
                <a:lnTo>
                  <a:pt x="263789" y="131895"/>
                </a:lnTo>
                <a:cubicBezTo>
                  <a:pt x="263789" y="204689"/>
                  <a:pt x="204689" y="263789"/>
                  <a:pt x="131895" y="263789"/>
                </a:cubicBezTo>
                <a:lnTo>
                  <a:pt x="131895" y="263789"/>
                </a:lnTo>
                <a:cubicBezTo>
                  <a:pt x="59100" y="263789"/>
                  <a:pt x="0" y="204689"/>
                  <a:pt x="0" y="131895"/>
                </a:cubicBezTo>
                <a:lnTo>
                  <a:pt x="0" y="131895"/>
                </a:lnTo>
                <a:cubicBezTo>
                  <a:pt x="0" y="59100"/>
                  <a:pt x="59100" y="0"/>
                  <a:pt x="131895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4" name="Text 52"/>
          <p:cNvSpPr/>
          <p:nvPr/>
        </p:nvSpPr>
        <p:spPr>
          <a:xfrm>
            <a:off x="6399152" y="4899881"/>
            <a:ext cx="131895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663559" y="4866907"/>
            <a:ext cx="1211781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 Dependencies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663559" y="5064749"/>
            <a:ext cx="1203538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Explicit task ordering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00849" y="5295564"/>
            <a:ext cx="263789" cy="263789"/>
          </a:xfrm>
          <a:custGeom>
            <a:avLst/>
            <a:gdLst/>
            <a:ahLst/>
            <a:cxnLst/>
            <a:rect l="l" t="t" r="r" b="b"/>
            <a:pathLst>
              <a:path w="263789" h="263789">
                <a:moveTo>
                  <a:pt x="131895" y="0"/>
                </a:moveTo>
                <a:lnTo>
                  <a:pt x="131895" y="0"/>
                </a:lnTo>
                <a:cubicBezTo>
                  <a:pt x="204689" y="0"/>
                  <a:pt x="263789" y="59100"/>
                  <a:pt x="263789" y="131895"/>
                </a:cubicBezTo>
                <a:lnTo>
                  <a:pt x="263789" y="131895"/>
                </a:lnTo>
                <a:cubicBezTo>
                  <a:pt x="263789" y="204689"/>
                  <a:pt x="204689" y="263789"/>
                  <a:pt x="131895" y="263789"/>
                </a:cubicBezTo>
                <a:lnTo>
                  <a:pt x="131895" y="263789"/>
                </a:lnTo>
                <a:cubicBezTo>
                  <a:pt x="59100" y="263789"/>
                  <a:pt x="0" y="204689"/>
                  <a:pt x="0" y="131895"/>
                </a:cubicBezTo>
                <a:lnTo>
                  <a:pt x="0" y="131895"/>
                </a:lnTo>
                <a:cubicBezTo>
                  <a:pt x="0" y="59100"/>
                  <a:pt x="59100" y="0"/>
                  <a:pt x="131895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8" name="Text 56"/>
          <p:cNvSpPr/>
          <p:nvPr/>
        </p:nvSpPr>
        <p:spPr>
          <a:xfrm>
            <a:off x="6397400" y="5328538"/>
            <a:ext cx="140138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663559" y="5295564"/>
            <a:ext cx="156624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Retry Logic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663559" y="5493406"/>
            <a:ext cx="155800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Automatic retries with backoff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00849" y="5724222"/>
            <a:ext cx="263789" cy="263789"/>
          </a:xfrm>
          <a:custGeom>
            <a:avLst/>
            <a:gdLst/>
            <a:ahLst/>
            <a:cxnLst/>
            <a:rect l="l" t="t" r="r" b="b"/>
            <a:pathLst>
              <a:path w="263789" h="263789">
                <a:moveTo>
                  <a:pt x="131895" y="0"/>
                </a:moveTo>
                <a:lnTo>
                  <a:pt x="131895" y="0"/>
                </a:lnTo>
                <a:cubicBezTo>
                  <a:pt x="204689" y="0"/>
                  <a:pt x="263789" y="59100"/>
                  <a:pt x="263789" y="131895"/>
                </a:cubicBezTo>
                <a:lnTo>
                  <a:pt x="263789" y="131895"/>
                </a:lnTo>
                <a:cubicBezTo>
                  <a:pt x="263789" y="204689"/>
                  <a:pt x="204689" y="263789"/>
                  <a:pt x="131895" y="263789"/>
                </a:cubicBezTo>
                <a:lnTo>
                  <a:pt x="131895" y="263789"/>
                </a:lnTo>
                <a:cubicBezTo>
                  <a:pt x="59100" y="263789"/>
                  <a:pt x="0" y="204689"/>
                  <a:pt x="0" y="131895"/>
                </a:cubicBezTo>
                <a:lnTo>
                  <a:pt x="0" y="131895"/>
                </a:lnTo>
                <a:cubicBezTo>
                  <a:pt x="0" y="59100"/>
                  <a:pt x="59100" y="0"/>
                  <a:pt x="131895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2" name="Text 60"/>
          <p:cNvSpPr/>
          <p:nvPr/>
        </p:nvSpPr>
        <p:spPr>
          <a:xfrm>
            <a:off x="6399152" y="5757195"/>
            <a:ext cx="131895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663559" y="5724222"/>
            <a:ext cx="146732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Monitoring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663559" y="5922063"/>
            <a:ext cx="1459083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Email alerts and dashboards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2275" y="372275"/>
            <a:ext cx="11521905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kern="0" spc="59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QUALITY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2275" y="670095"/>
            <a:ext cx="11614974" cy="372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38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Quality: Your First Line of Defense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2275" y="1116824"/>
            <a:ext cx="11531212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9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Bad data is worse than no data - validate early and often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0889" y="1526327"/>
            <a:ext cx="11428837" cy="1749692"/>
          </a:xfrm>
          <a:custGeom>
            <a:avLst/>
            <a:gdLst/>
            <a:ahLst/>
            <a:cxnLst/>
            <a:rect l="l" t="t" r="r" b="b"/>
            <a:pathLst>
              <a:path w="11428837" h="1749692">
                <a:moveTo>
                  <a:pt x="37227" y="0"/>
                </a:moveTo>
                <a:lnTo>
                  <a:pt x="11354387" y="0"/>
                </a:lnTo>
                <a:cubicBezTo>
                  <a:pt x="11395505" y="0"/>
                  <a:pt x="11428837" y="33332"/>
                  <a:pt x="11428837" y="74449"/>
                </a:cubicBezTo>
                <a:lnTo>
                  <a:pt x="11428837" y="1675242"/>
                </a:lnTo>
                <a:cubicBezTo>
                  <a:pt x="11428837" y="1716359"/>
                  <a:pt x="11395505" y="1749692"/>
                  <a:pt x="11354387" y="1749692"/>
                </a:cubicBezTo>
                <a:lnTo>
                  <a:pt x="37227" y="1749692"/>
                </a:lnTo>
                <a:cubicBezTo>
                  <a:pt x="16667" y="1749692"/>
                  <a:pt x="0" y="1733024"/>
                  <a:pt x="0" y="1712464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Shape 4"/>
          <p:cNvSpPr/>
          <p:nvPr/>
        </p:nvSpPr>
        <p:spPr>
          <a:xfrm>
            <a:off x="390889" y="1526327"/>
            <a:ext cx="37227" cy="1749692"/>
          </a:xfrm>
          <a:custGeom>
            <a:avLst/>
            <a:gdLst/>
            <a:ahLst/>
            <a:cxnLst/>
            <a:rect l="l" t="t" r="r" b="b"/>
            <a:pathLst>
              <a:path w="37227" h="1749692">
                <a:moveTo>
                  <a:pt x="37227" y="0"/>
                </a:moveTo>
                <a:lnTo>
                  <a:pt x="37227" y="0"/>
                </a:lnTo>
                <a:lnTo>
                  <a:pt x="37227" y="1749692"/>
                </a:lnTo>
                <a:lnTo>
                  <a:pt x="37227" y="1749692"/>
                </a:lnTo>
                <a:cubicBezTo>
                  <a:pt x="16667" y="1749692"/>
                  <a:pt x="0" y="1733024"/>
                  <a:pt x="0" y="1712464"/>
                </a:cubicBezTo>
                <a:lnTo>
                  <a:pt x="0" y="37227"/>
                </a:lnTo>
                <a:cubicBezTo>
                  <a:pt x="0" y="16681"/>
                  <a:pt x="16681" y="0"/>
                  <a:pt x="37227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586333" y="1712464"/>
            <a:ext cx="223365" cy="223365"/>
          </a:xfrm>
          <a:custGeom>
            <a:avLst/>
            <a:gdLst/>
            <a:ahLst/>
            <a:cxnLst/>
            <a:rect l="l" t="t" r="r" b="b"/>
            <a:pathLst>
              <a:path w="223365" h="223365">
                <a:moveTo>
                  <a:pt x="111682" y="0"/>
                </a:moveTo>
                <a:cubicBezTo>
                  <a:pt x="118095" y="0"/>
                  <a:pt x="123985" y="3534"/>
                  <a:pt x="127039" y="9161"/>
                </a:cubicBezTo>
                <a:lnTo>
                  <a:pt x="221271" y="183665"/>
                </a:lnTo>
                <a:cubicBezTo>
                  <a:pt x="224194" y="189075"/>
                  <a:pt x="224063" y="195619"/>
                  <a:pt x="220922" y="200898"/>
                </a:cubicBezTo>
                <a:cubicBezTo>
                  <a:pt x="217781" y="206176"/>
                  <a:pt x="212066" y="209405"/>
                  <a:pt x="205915" y="209405"/>
                </a:cubicBezTo>
                <a:lnTo>
                  <a:pt x="17450" y="209405"/>
                </a:lnTo>
                <a:cubicBezTo>
                  <a:pt x="11299" y="209405"/>
                  <a:pt x="5628" y="206176"/>
                  <a:pt x="2443" y="200898"/>
                </a:cubicBezTo>
                <a:cubicBezTo>
                  <a:pt x="-742" y="195619"/>
                  <a:pt x="-829" y="189075"/>
                  <a:pt x="2094" y="183665"/>
                </a:cubicBezTo>
                <a:lnTo>
                  <a:pt x="96326" y="9161"/>
                </a:lnTo>
                <a:cubicBezTo>
                  <a:pt x="99380" y="3534"/>
                  <a:pt x="105269" y="0"/>
                  <a:pt x="111682" y="0"/>
                </a:cubicBezTo>
                <a:close/>
                <a:moveTo>
                  <a:pt x="111682" y="73292"/>
                </a:moveTo>
                <a:cubicBezTo>
                  <a:pt x="105880" y="73292"/>
                  <a:pt x="101212" y="77960"/>
                  <a:pt x="101212" y="83762"/>
                </a:cubicBezTo>
                <a:lnTo>
                  <a:pt x="101212" y="132623"/>
                </a:lnTo>
                <a:cubicBezTo>
                  <a:pt x="101212" y="138425"/>
                  <a:pt x="105880" y="143093"/>
                  <a:pt x="111682" y="143093"/>
                </a:cubicBezTo>
                <a:cubicBezTo>
                  <a:pt x="117485" y="143093"/>
                  <a:pt x="122153" y="138425"/>
                  <a:pt x="122153" y="132623"/>
                </a:cubicBezTo>
                <a:lnTo>
                  <a:pt x="122153" y="83762"/>
                </a:lnTo>
                <a:cubicBezTo>
                  <a:pt x="122153" y="77960"/>
                  <a:pt x="117485" y="73292"/>
                  <a:pt x="111682" y="73292"/>
                </a:cubicBezTo>
                <a:close/>
                <a:moveTo>
                  <a:pt x="123331" y="167524"/>
                </a:moveTo>
                <a:cubicBezTo>
                  <a:pt x="123596" y="163200"/>
                  <a:pt x="121439" y="159086"/>
                  <a:pt x="117733" y="156844"/>
                </a:cubicBezTo>
                <a:cubicBezTo>
                  <a:pt x="114026" y="154603"/>
                  <a:pt x="109382" y="154603"/>
                  <a:pt x="105676" y="156844"/>
                </a:cubicBezTo>
                <a:cubicBezTo>
                  <a:pt x="101969" y="159086"/>
                  <a:pt x="99813" y="163200"/>
                  <a:pt x="100078" y="167524"/>
                </a:cubicBezTo>
                <a:cubicBezTo>
                  <a:pt x="99813" y="171847"/>
                  <a:pt x="101969" y="175961"/>
                  <a:pt x="105676" y="178203"/>
                </a:cubicBezTo>
                <a:cubicBezTo>
                  <a:pt x="109382" y="180445"/>
                  <a:pt x="114026" y="180445"/>
                  <a:pt x="117733" y="178203"/>
                </a:cubicBezTo>
                <a:cubicBezTo>
                  <a:pt x="121439" y="175961"/>
                  <a:pt x="123596" y="171847"/>
                  <a:pt x="123331" y="16752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6"/>
          <p:cNvSpPr/>
          <p:nvPr/>
        </p:nvSpPr>
        <p:spPr>
          <a:xfrm>
            <a:off x="986528" y="1675237"/>
            <a:ext cx="10777356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Bad Data is Worse Than No Data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86528" y="2010284"/>
            <a:ext cx="10758742" cy="4839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3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It leads to wrong decisions, broken dashboards, and lost trust in your data platform. </a:t>
            </a: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 incident:</a:t>
            </a:r>
            <a:r>
              <a:rPr lang="en-US" sz="1173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 ML model built using data with duplicate IDs showed high accuracy in testing but poor performance in production. The duplicates had artificially inflated metrics. </a:t>
            </a: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It was caught after deployment.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986528" y="2568696"/>
            <a:ext cx="3490076" cy="558412"/>
          </a:xfrm>
          <a:custGeom>
            <a:avLst/>
            <a:gdLst/>
            <a:ahLst/>
            <a:cxnLst/>
            <a:rect l="l" t="t" r="r" b="b"/>
            <a:pathLst>
              <a:path w="3490076" h="558412">
                <a:moveTo>
                  <a:pt x="37229" y="0"/>
                </a:moveTo>
                <a:lnTo>
                  <a:pt x="3452847" y="0"/>
                </a:lnTo>
                <a:cubicBezTo>
                  <a:pt x="3473408" y="0"/>
                  <a:pt x="3490076" y="16668"/>
                  <a:pt x="3490076" y="37229"/>
                </a:cubicBezTo>
                <a:lnTo>
                  <a:pt x="3490076" y="521183"/>
                </a:lnTo>
                <a:cubicBezTo>
                  <a:pt x="3490076" y="541744"/>
                  <a:pt x="3473408" y="558412"/>
                  <a:pt x="345284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Text 9"/>
          <p:cNvSpPr/>
          <p:nvPr/>
        </p:nvSpPr>
        <p:spPr>
          <a:xfrm>
            <a:off x="1023756" y="2643151"/>
            <a:ext cx="3415621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Wrong Decisions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28409" y="2866516"/>
            <a:ext cx="3406315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6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Based on incorrect metrics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585844" y="2568696"/>
            <a:ext cx="3490076" cy="558412"/>
          </a:xfrm>
          <a:custGeom>
            <a:avLst/>
            <a:gdLst/>
            <a:ahLst/>
            <a:cxnLst/>
            <a:rect l="l" t="t" r="r" b="b"/>
            <a:pathLst>
              <a:path w="3490076" h="558412">
                <a:moveTo>
                  <a:pt x="37229" y="0"/>
                </a:moveTo>
                <a:lnTo>
                  <a:pt x="3452847" y="0"/>
                </a:lnTo>
                <a:cubicBezTo>
                  <a:pt x="3473408" y="0"/>
                  <a:pt x="3490076" y="16668"/>
                  <a:pt x="3490076" y="37229"/>
                </a:cubicBezTo>
                <a:lnTo>
                  <a:pt x="3490076" y="521183"/>
                </a:lnTo>
                <a:cubicBezTo>
                  <a:pt x="3490076" y="541744"/>
                  <a:pt x="3473408" y="558412"/>
                  <a:pt x="345284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2"/>
          <p:cNvSpPr/>
          <p:nvPr/>
        </p:nvSpPr>
        <p:spPr>
          <a:xfrm>
            <a:off x="4623072" y="2643151"/>
            <a:ext cx="3415621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Broken Dashboards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627725" y="2866516"/>
            <a:ext cx="3406315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6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Inconsistent reporting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185160" y="2568696"/>
            <a:ext cx="3490076" cy="558412"/>
          </a:xfrm>
          <a:custGeom>
            <a:avLst/>
            <a:gdLst/>
            <a:ahLst/>
            <a:cxnLst/>
            <a:rect l="l" t="t" r="r" b="b"/>
            <a:pathLst>
              <a:path w="3490076" h="558412">
                <a:moveTo>
                  <a:pt x="37229" y="0"/>
                </a:moveTo>
                <a:lnTo>
                  <a:pt x="3452847" y="0"/>
                </a:lnTo>
                <a:cubicBezTo>
                  <a:pt x="3473408" y="0"/>
                  <a:pt x="3490076" y="16668"/>
                  <a:pt x="3490076" y="37229"/>
                </a:cubicBezTo>
                <a:lnTo>
                  <a:pt x="3490076" y="521183"/>
                </a:lnTo>
                <a:cubicBezTo>
                  <a:pt x="3490076" y="541744"/>
                  <a:pt x="3473408" y="558412"/>
                  <a:pt x="3452847" y="558412"/>
                </a:cubicBezTo>
                <a:lnTo>
                  <a:pt x="37229" y="558412"/>
                </a:lnTo>
                <a:cubicBezTo>
                  <a:pt x="16682" y="558412"/>
                  <a:pt x="0" y="541730"/>
                  <a:pt x="0" y="521183"/>
                </a:cubicBezTo>
                <a:lnTo>
                  <a:pt x="0" y="37229"/>
                </a:lnTo>
                <a:cubicBezTo>
                  <a:pt x="0" y="16668"/>
                  <a:pt x="16668" y="0"/>
                  <a:pt x="37229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7" name="Text 15"/>
          <p:cNvSpPr/>
          <p:nvPr/>
        </p:nvSpPr>
        <p:spPr>
          <a:xfrm>
            <a:off x="8222388" y="2643151"/>
            <a:ext cx="3415621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Lost Trust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227041" y="2866516"/>
            <a:ext cx="3406315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6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Users lose confidence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75998" y="3428651"/>
            <a:ext cx="5647409" cy="3050792"/>
          </a:xfrm>
          <a:custGeom>
            <a:avLst/>
            <a:gdLst/>
            <a:ahLst/>
            <a:cxnLst/>
            <a:rect l="l" t="t" r="r" b="b"/>
            <a:pathLst>
              <a:path w="5647409" h="3050792">
                <a:moveTo>
                  <a:pt x="74470" y="0"/>
                </a:moveTo>
                <a:lnTo>
                  <a:pt x="5572939" y="0"/>
                </a:lnTo>
                <a:cubicBezTo>
                  <a:pt x="5614068" y="0"/>
                  <a:pt x="5647409" y="33341"/>
                  <a:pt x="5647409" y="74470"/>
                </a:cubicBezTo>
                <a:lnTo>
                  <a:pt x="5647409" y="2976322"/>
                </a:lnTo>
                <a:cubicBezTo>
                  <a:pt x="5647409" y="3017451"/>
                  <a:pt x="5614068" y="3050792"/>
                  <a:pt x="5572939" y="3050792"/>
                </a:cubicBezTo>
                <a:lnTo>
                  <a:pt x="74470" y="3050792"/>
                </a:lnTo>
                <a:cubicBezTo>
                  <a:pt x="33341" y="3050792"/>
                  <a:pt x="0" y="3017451"/>
                  <a:pt x="0" y="2976322"/>
                </a:cubicBezTo>
                <a:lnTo>
                  <a:pt x="0" y="74470"/>
                </a:lnTo>
                <a:cubicBezTo>
                  <a:pt x="0" y="33369"/>
                  <a:pt x="33369" y="0"/>
                  <a:pt x="7447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0" name="Text 18"/>
          <p:cNvSpPr/>
          <p:nvPr/>
        </p:nvSpPr>
        <p:spPr>
          <a:xfrm>
            <a:off x="528630" y="3581282"/>
            <a:ext cx="5435212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Great Expectations Example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39798" y="3953557"/>
            <a:ext cx="5325391" cy="1293655"/>
          </a:xfrm>
          <a:custGeom>
            <a:avLst/>
            <a:gdLst/>
            <a:ahLst/>
            <a:cxnLst/>
            <a:rect l="l" t="t" r="r" b="b"/>
            <a:pathLst>
              <a:path w="5325391" h="1293655">
                <a:moveTo>
                  <a:pt x="22336" y="0"/>
                </a:moveTo>
                <a:lnTo>
                  <a:pt x="5288160" y="0"/>
                </a:lnTo>
                <a:cubicBezTo>
                  <a:pt x="5308722" y="0"/>
                  <a:pt x="5325391" y="16669"/>
                  <a:pt x="5325391" y="37231"/>
                </a:cubicBezTo>
                <a:lnTo>
                  <a:pt x="5325391" y="1256424"/>
                </a:lnTo>
                <a:cubicBezTo>
                  <a:pt x="5325391" y="1276986"/>
                  <a:pt x="5308722" y="1293655"/>
                  <a:pt x="5288160" y="1293655"/>
                </a:cubicBezTo>
                <a:lnTo>
                  <a:pt x="22336" y="1293655"/>
                </a:lnTo>
                <a:cubicBezTo>
                  <a:pt x="10000" y="1293655"/>
                  <a:pt x="0" y="1283655"/>
                  <a:pt x="0" y="1271318"/>
                </a:cubicBezTo>
                <a:lnTo>
                  <a:pt x="0" y="22336"/>
                </a:lnTo>
                <a:cubicBezTo>
                  <a:pt x="0" y="10000"/>
                  <a:pt x="10000" y="0"/>
                  <a:pt x="22336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Shape 20"/>
          <p:cNvSpPr/>
          <p:nvPr/>
        </p:nvSpPr>
        <p:spPr>
          <a:xfrm>
            <a:off x="539798" y="3953557"/>
            <a:ext cx="22336" cy="1293655"/>
          </a:xfrm>
          <a:custGeom>
            <a:avLst/>
            <a:gdLst/>
            <a:ahLst/>
            <a:cxnLst/>
            <a:rect l="l" t="t" r="r" b="b"/>
            <a:pathLst>
              <a:path w="22336" h="1293655">
                <a:moveTo>
                  <a:pt x="22336" y="0"/>
                </a:moveTo>
                <a:lnTo>
                  <a:pt x="22336" y="0"/>
                </a:lnTo>
                <a:lnTo>
                  <a:pt x="22336" y="1293655"/>
                </a:lnTo>
                <a:lnTo>
                  <a:pt x="22336" y="1293655"/>
                </a:lnTo>
                <a:cubicBezTo>
                  <a:pt x="10000" y="1293655"/>
                  <a:pt x="0" y="1283655"/>
                  <a:pt x="0" y="1271318"/>
                </a:cubicBezTo>
                <a:lnTo>
                  <a:pt x="0" y="22336"/>
                </a:lnTo>
                <a:cubicBezTo>
                  <a:pt x="0" y="10000"/>
                  <a:pt x="10000" y="0"/>
                  <a:pt x="22336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Text 21"/>
          <p:cNvSpPr/>
          <p:nvPr/>
        </p:nvSpPr>
        <p:spPr>
          <a:xfrm>
            <a:off x="528630" y="3953557"/>
            <a:ext cx="5365411" cy="1293655"/>
          </a:xfrm>
          <a:prstGeom prst="rect">
            <a:avLst/>
          </a:prstGeom>
          <a:noFill/>
          <a:ln/>
        </p:spPr>
        <p:txBody>
          <a:bodyPr wrap="square" lIns="74455" tIns="74455" rIns="74455" bIns="74455" rtlCol="0" anchor="ctr"/>
          <a:lstStyle/>
          <a:p>
            <a:pPr>
              <a:lnSpc>
                <a:spcPct val="120000"/>
              </a:lnSpc>
            </a:pPr>
            <a:r>
              <a:rPr lang="en-US" sz="806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import great_expectations as ge # Load data as GE DataFrame df = ge.read_parquet( "adls://curated-zone/transactions.parquet") # Set expectations (these become tests) df.expect_column_values_to_not_be_null( "transaction_id") df.expect_column_values_to_be_unique( "transaction_id") df.expect_column_values_to_be_between( "amount", min_value=0, max_value=1000000) df.expect_column_values_to_be_in_set( "currency", ["USD", "EUR", "GBP"]) # Validate and get results results = df.validate() if not results.success: raise ValueError(f"Quality check failed!")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28630" y="5360757"/>
            <a:ext cx="5342144" cy="967915"/>
          </a:xfrm>
          <a:custGeom>
            <a:avLst/>
            <a:gdLst/>
            <a:ahLst/>
            <a:cxnLst/>
            <a:rect l="l" t="t" r="r" b="b"/>
            <a:pathLst>
              <a:path w="5342144" h="967915">
                <a:moveTo>
                  <a:pt x="74452" y="0"/>
                </a:moveTo>
                <a:lnTo>
                  <a:pt x="5267692" y="0"/>
                </a:lnTo>
                <a:cubicBezTo>
                  <a:pt x="5308810" y="0"/>
                  <a:pt x="5342144" y="33333"/>
                  <a:pt x="5342144" y="74452"/>
                </a:cubicBezTo>
                <a:lnTo>
                  <a:pt x="5342144" y="893463"/>
                </a:lnTo>
                <a:cubicBezTo>
                  <a:pt x="5342144" y="934581"/>
                  <a:pt x="5308810" y="967915"/>
                  <a:pt x="5267692" y="967915"/>
                </a:cubicBezTo>
                <a:lnTo>
                  <a:pt x="74452" y="967915"/>
                </a:lnTo>
                <a:cubicBezTo>
                  <a:pt x="33333" y="967915"/>
                  <a:pt x="0" y="934581"/>
                  <a:pt x="0" y="893463"/>
                </a:cubicBezTo>
                <a:lnTo>
                  <a:pt x="0" y="74452"/>
                </a:lnTo>
                <a:cubicBezTo>
                  <a:pt x="0" y="33361"/>
                  <a:pt x="33361" y="0"/>
                  <a:pt x="74452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Text 23"/>
          <p:cNvSpPr/>
          <p:nvPr/>
        </p:nvSpPr>
        <p:spPr>
          <a:xfrm>
            <a:off x="640313" y="5472440"/>
            <a:ext cx="5193234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Continuous Monitoring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58926" y="5798180"/>
            <a:ext cx="130296" cy="130296"/>
          </a:xfrm>
          <a:custGeom>
            <a:avLst/>
            <a:gdLst/>
            <a:ahLst/>
            <a:cxnLst/>
            <a:rect l="l" t="t" r="r" b="b"/>
            <a:pathLst>
              <a:path w="130296" h="130296">
                <a:moveTo>
                  <a:pt x="54638" y="178"/>
                </a:moveTo>
                <a:cubicBezTo>
                  <a:pt x="59040" y="1120"/>
                  <a:pt x="61840" y="5446"/>
                  <a:pt x="60898" y="9849"/>
                </a:cubicBezTo>
                <a:lnTo>
                  <a:pt x="56038" y="32574"/>
                </a:lnTo>
                <a:lnTo>
                  <a:pt x="88230" y="32574"/>
                </a:lnTo>
                <a:lnTo>
                  <a:pt x="93829" y="6438"/>
                </a:lnTo>
                <a:cubicBezTo>
                  <a:pt x="94770" y="2036"/>
                  <a:pt x="99096" y="-763"/>
                  <a:pt x="103499" y="178"/>
                </a:cubicBezTo>
                <a:cubicBezTo>
                  <a:pt x="107902" y="1120"/>
                  <a:pt x="110701" y="5446"/>
                  <a:pt x="109759" y="9849"/>
                </a:cubicBezTo>
                <a:lnTo>
                  <a:pt x="104899" y="32574"/>
                </a:lnTo>
                <a:lnTo>
                  <a:pt x="122153" y="32574"/>
                </a:lnTo>
                <a:cubicBezTo>
                  <a:pt x="126657" y="32574"/>
                  <a:pt x="130296" y="36213"/>
                  <a:pt x="130296" y="40718"/>
                </a:cubicBezTo>
                <a:cubicBezTo>
                  <a:pt x="130296" y="45222"/>
                  <a:pt x="126657" y="48861"/>
                  <a:pt x="122153" y="48861"/>
                </a:cubicBezTo>
                <a:lnTo>
                  <a:pt x="101387" y="48861"/>
                </a:lnTo>
                <a:lnTo>
                  <a:pt x="94414" y="81435"/>
                </a:lnTo>
                <a:lnTo>
                  <a:pt x="111668" y="81435"/>
                </a:lnTo>
                <a:cubicBezTo>
                  <a:pt x="116172" y="81435"/>
                  <a:pt x="119811" y="85074"/>
                  <a:pt x="119811" y="89579"/>
                </a:cubicBezTo>
                <a:cubicBezTo>
                  <a:pt x="119811" y="94083"/>
                  <a:pt x="116172" y="97722"/>
                  <a:pt x="111668" y="97722"/>
                </a:cubicBezTo>
                <a:lnTo>
                  <a:pt x="90902" y="97722"/>
                </a:lnTo>
                <a:lnTo>
                  <a:pt x="85303" y="123858"/>
                </a:lnTo>
                <a:cubicBezTo>
                  <a:pt x="84362" y="128260"/>
                  <a:pt x="80035" y="131060"/>
                  <a:pt x="75633" y="130118"/>
                </a:cubicBezTo>
                <a:cubicBezTo>
                  <a:pt x="71230" y="129176"/>
                  <a:pt x="68431" y="124850"/>
                  <a:pt x="69373" y="120448"/>
                </a:cubicBezTo>
                <a:lnTo>
                  <a:pt x="74233" y="97722"/>
                </a:lnTo>
                <a:lnTo>
                  <a:pt x="42041" y="97722"/>
                </a:lnTo>
                <a:lnTo>
                  <a:pt x="36442" y="123858"/>
                </a:lnTo>
                <a:cubicBezTo>
                  <a:pt x="35501" y="128260"/>
                  <a:pt x="31174" y="131060"/>
                  <a:pt x="26772" y="130118"/>
                </a:cubicBezTo>
                <a:cubicBezTo>
                  <a:pt x="22369" y="129176"/>
                  <a:pt x="19570" y="124850"/>
                  <a:pt x="20511" y="120448"/>
                </a:cubicBezTo>
                <a:lnTo>
                  <a:pt x="25398" y="97722"/>
                </a:lnTo>
                <a:lnTo>
                  <a:pt x="8144" y="97722"/>
                </a:lnTo>
                <a:cubicBezTo>
                  <a:pt x="3639" y="97722"/>
                  <a:pt x="0" y="94083"/>
                  <a:pt x="0" y="89579"/>
                </a:cubicBezTo>
                <a:cubicBezTo>
                  <a:pt x="0" y="85074"/>
                  <a:pt x="3639" y="81435"/>
                  <a:pt x="8144" y="81435"/>
                </a:cubicBezTo>
                <a:lnTo>
                  <a:pt x="28909" y="81435"/>
                </a:lnTo>
                <a:lnTo>
                  <a:pt x="35882" y="48861"/>
                </a:lnTo>
                <a:lnTo>
                  <a:pt x="18628" y="48861"/>
                </a:lnTo>
                <a:cubicBezTo>
                  <a:pt x="14124" y="48861"/>
                  <a:pt x="10485" y="45222"/>
                  <a:pt x="10485" y="40718"/>
                </a:cubicBezTo>
                <a:cubicBezTo>
                  <a:pt x="10485" y="36213"/>
                  <a:pt x="14124" y="32574"/>
                  <a:pt x="18628" y="32574"/>
                </a:cubicBezTo>
                <a:lnTo>
                  <a:pt x="39394" y="32574"/>
                </a:lnTo>
                <a:lnTo>
                  <a:pt x="44993" y="6438"/>
                </a:lnTo>
                <a:cubicBezTo>
                  <a:pt x="45909" y="2036"/>
                  <a:pt x="50235" y="-763"/>
                  <a:pt x="54638" y="178"/>
                </a:cubicBezTo>
                <a:close/>
                <a:moveTo>
                  <a:pt x="52526" y="48861"/>
                </a:moveTo>
                <a:lnTo>
                  <a:pt x="45553" y="81435"/>
                </a:lnTo>
                <a:lnTo>
                  <a:pt x="77745" y="81435"/>
                </a:lnTo>
                <a:lnTo>
                  <a:pt x="84718" y="48861"/>
                </a:lnTo>
                <a:lnTo>
                  <a:pt x="52526" y="48861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7" name="Text 25"/>
          <p:cNvSpPr/>
          <p:nvPr/>
        </p:nvSpPr>
        <p:spPr>
          <a:xfrm>
            <a:off x="877638" y="5770260"/>
            <a:ext cx="1042369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Track row counts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253217" y="5798180"/>
            <a:ext cx="130296" cy="130296"/>
          </a:xfrm>
          <a:custGeom>
            <a:avLst/>
            <a:gdLst/>
            <a:ahLst/>
            <a:cxnLst/>
            <a:rect l="l" t="t" r="r" b="b"/>
            <a:pathLst>
              <a:path w="130296" h="130296">
                <a:moveTo>
                  <a:pt x="65148" y="130296"/>
                </a:moveTo>
                <a:cubicBezTo>
                  <a:pt x="101104" y="130296"/>
                  <a:pt x="130296" y="101104"/>
                  <a:pt x="130296" y="65148"/>
                </a:cubicBezTo>
                <a:cubicBezTo>
                  <a:pt x="130296" y="29192"/>
                  <a:pt x="101104" y="0"/>
                  <a:pt x="65148" y="0"/>
                </a:cubicBezTo>
                <a:cubicBezTo>
                  <a:pt x="29192" y="0"/>
                  <a:pt x="0" y="29192"/>
                  <a:pt x="0" y="65148"/>
                </a:cubicBezTo>
                <a:cubicBezTo>
                  <a:pt x="0" y="101104"/>
                  <a:pt x="29192" y="130296"/>
                  <a:pt x="65148" y="130296"/>
                </a:cubicBezTo>
                <a:close/>
                <a:moveTo>
                  <a:pt x="65148" y="44789"/>
                </a:moveTo>
                <a:cubicBezTo>
                  <a:pt x="60644" y="44789"/>
                  <a:pt x="57005" y="48428"/>
                  <a:pt x="57005" y="52933"/>
                </a:cubicBezTo>
                <a:cubicBezTo>
                  <a:pt x="57005" y="56317"/>
                  <a:pt x="54282" y="59040"/>
                  <a:pt x="50897" y="59040"/>
                </a:cubicBezTo>
                <a:cubicBezTo>
                  <a:pt x="47512" y="59040"/>
                  <a:pt x="44789" y="56317"/>
                  <a:pt x="44789" y="52933"/>
                </a:cubicBezTo>
                <a:cubicBezTo>
                  <a:pt x="44789" y="41685"/>
                  <a:pt x="53900" y="32574"/>
                  <a:pt x="65148" y="32574"/>
                </a:cubicBezTo>
                <a:cubicBezTo>
                  <a:pt x="76396" y="32574"/>
                  <a:pt x="85507" y="41685"/>
                  <a:pt x="85507" y="52933"/>
                </a:cubicBezTo>
                <a:cubicBezTo>
                  <a:pt x="85507" y="64945"/>
                  <a:pt x="76345" y="70034"/>
                  <a:pt x="71256" y="71892"/>
                </a:cubicBezTo>
                <a:lnTo>
                  <a:pt x="71256" y="72859"/>
                </a:lnTo>
                <a:cubicBezTo>
                  <a:pt x="71256" y="76244"/>
                  <a:pt x="68533" y="78967"/>
                  <a:pt x="65148" y="78967"/>
                </a:cubicBezTo>
                <a:cubicBezTo>
                  <a:pt x="61763" y="78967"/>
                  <a:pt x="59040" y="76244"/>
                  <a:pt x="59040" y="72859"/>
                </a:cubicBezTo>
                <a:lnTo>
                  <a:pt x="59040" y="70798"/>
                </a:lnTo>
                <a:cubicBezTo>
                  <a:pt x="59040" y="65581"/>
                  <a:pt x="62807" y="61840"/>
                  <a:pt x="66700" y="60567"/>
                </a:cubicBezTo>
                <a:cubicBezTo>
                  <a:pt x="68329" y="60033"/>
                  <a:pt x="70060" y="59168"/>
                  <a:pt x="71332" y="57946"/>
                </a:cubicBezTo>
                <a:cubicBezTo>
                  <a:pt x="72426" y="56877"/>
                  <a:pt x="73292" y="55401"/>
                  <a:pt x="73292" y="52958"/>
                </a:cubicBezTo>
                <a:cubicBezTo>
                  <a:pt x="73292" y="48454"/>
                  <a:pt x="69652" y="44815"/>
                  <a:pt x="65148" y="44815"/>
                </a:cubicBezTo>
                <a:close/>
                <a:moveTo>
                  <a:pt x="57005" y="93650"/>
                </a:moveTo>
                <a:cubicBezTo>
                  <a:pt x="57005" y="89156"/>
                  <a:pt x="60654" y="85507"/>
                  <a:pt x="65148" y="85507"/>
                </a:cubicBezTo>
                <a:cubicBezTo>
                  <a:pt x="69643" y="85507"/>
                  <a:pt x="73292" y="89156"/>
                  <a:pt x="73292" y="93650"/>
                </a:cubicBezTo>
                <a:cubicBezTo>
                  <a:pt x="73292" y="98145"/>
                  <a:pt x="69643" y="101794"/>
                  <a:pt x="65148" y="101794"/>
                </a:cubicBezTo>
                <a:cubicBezTo>
                  <a:pt x="60654" y="101794"/>
                  <a:pt x="57005" y="98145"/>
                  <a:pt x="57005" y="9365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9" name="Text 27"/>
          <p:cNvSpPr/>
          <p:nvPr/>
        </p:nvSpPr>
        <p:spPr>
          <a:xfrm>
            <a:off x="3471928" y="5770260"/>
            <a:ext cx="995835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Watch null rates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58926" y="6058773"/>
            <a:ext cx="130296" cy="130296"/>
          </a:xfrm>
          <a:custGeom>
            <a:avLst/>
            <a:gdLst/>
            <a:ahLst/>
            <a:cxnLst/>
            <a:rect l="l" t="t" r="r" b="b"/>
            <a:pathLst>
              <a:path w="130296" h="130296">
                <a:moveTo>
                  <a:pt x="65148" y="0"/>
                </a:moveTo>
                <a:cubicBezTo>
                  <a:pt x="101104" y="0"/>
                  <a:pt x="130296" y="29192"/>
                  <a:pt x="130296" y="65148"/>
                </a:cubicBezTo>
                <a:cubicBezTo>
                  <a:pt x="130296" y="101104"/>
                  <a:pt x="101104" y="130296"/>
                  <a:pt x="65148" y="130296"/>
                </a:cubicBezTo>
                <a:cubicBezTo>
                  <a:pt x="29192" y="130296"/>
                  <a:pt x="0" y="101104"/>
                  <a:pt x="0" y="65148"/>
                </a:cubicBezTo>
                <a:cubicBezTo>
                  <a:pt x="0" y="29192"/>
                  <a:pt x="29192" y="0"/>
                  <a:pt x="65148" y="0"/>
                </a:cubicBezTo>
                <a:close/>
                <a:moveTo>
                  <a:pt x="59040" y="30538"/>
                </a:moveTo>
                <a:lnTo>
                  <a:pt x="59040" y="65148"/>
                </a:lnTo>
                <a:cubicBezTo>
                  <a:pt x="59040" y="67184"/>
                  <a:pt x="60058" y="69093"/>
                  <a:pt x="61763" y="70238"/>
                </a:cubicBezTo>
                <a:lnTo>
                  <a:pt x="86194" y="86525"/>
                </a:lnTo>
                <a:cubicBezTo>
                  <a:pt x="88993" y="88408"/>
                  <a:pt x="92785" y="87645"/>
                  <a:pt x="94668" y="84820"/>
                </a:cubicBezTo>
                <a:cubicBezTo>
                  <a:pt x="96552" y="81995"/>
                  <a:pt x="95788" y="78229"/>
                  <a:pt x="92963" y="76345"/>
                </a:cubicBezTo>
                <a:lnTo>
                  <a:pt x="71256" y="61891"/>
                </a:lnTo>
                <a:lnTo>
                  <a:pt x="71256" y="30538"/>
                </a:lnTo>
                <a:cubicBezTo>
                  <a:pt x="71256" y="27154"/>
                  <a:pt x="68533" y="24431"/>
                  <a:pt x="65148" y="24431"/>
                </a:cubicBezTo>
                <a:cubicBezTo>
                  <a:pt x="61763" y="24431"/>
                  <a:pt x="59040" y="27154"/>
                  <a:pt x="59040" y="30538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Text 29"/>
          <p:cNvSpPr/>
          <p:nvPr/>
        </p:nvSpPr>
        <p:spPr>
          <a:xfrm>
            <a:off x="877638" y="6030852"/>
            <a:ext cx="1079597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 freshness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253217" y="6058773"/>
            <a:ext cx="130296" cy="130296"/>
          </a:xfrm>
          <a:custGeom>
            <a:avLst/>
            <a:gdLst/>
            <a:ahLst/>
            <a:cxnLst/>
            <a:rect l="l" t="t" r="r" b="b"/>
            <a:pathLst>
              <a:path w="130296" h="130296">
                <a:moveTo>
                  <a:pt x="16287" y="16287"/>
                </a:moveTo>
                <a:cubicBezTo>
                  <a:pt x="16287" y="11783"/>
                  <a:pt x="12648" y="8144"/>
                  <a:pt x="8144" y="8144"/>
                </a:cubicBezTo>
                <a:cubicBezTo>
                  <a:pt x="3639" y="8144"/>
                  <a:pt x="0" y="11783"/>
                  <a:pt x="0" y="16287"/>
                </a:cubicBezTo>
                <a:lnTo>
                  <a:pt x="0" y="101794"/>
                </a:lnTo>
                <a:cubicBezTo>
                  <a:pt x="0" y="113042"/>
                  <a:pt x="9111" y="122153"/>
                  <a:pt x="20359" y="122153"/>
                </a:cubicBezTo>
                <a:lnTo>
                  <a:pt x="122153" y="122153"/>
                </a:lnTo>
                <a:cubicBezTo>
                  <a:pt x="126657" y="122153"/>
                  <a:pt x="130296" y="118514"/>
                  <a:pt x="130296" y="114009"/>
                </a:cubicBezTo>
                <a:cubicBezTo>
                  <a:pt x="130296" y="109505"/>
                  <a:pt x="126657" y="105866"/>
                  <a:pt x="122153" y="105866"/>
                </a:cubicBezTo>
                <a:lnTo>
                  <a:pt x="20359" y="105866"/>
                </a:lnTo>
                <a:cubicBezTo>
                  <a:pt x="18119" y="105866"/>
                  <a:pt x="16287" y="104033"/>
                  <a:pt x="16287" y="101794"/>
                </a:cubicBezTo>
                <a:lnTo>
                  <a:pt x="16287" y="16287"/>
                </a:lnTo>
                <a:close/>
                <a:moveTo>
                  <a:pt x="119761" y="38325"/>
                </a:moveTo>
                <a:cubicBezTo>
                  <a:pt x="122942" y="35144"/>
                  <a:pt x="122942" y="29978"/>
                  <a:pt x="119761" y="26797"/>
                </a:cubicBezTo>
                <a:cubicBezTo>
                  <a:pt x="116579" y="23616"/>
                  <a:pt x="111413" y="23616"/>
                  <a:pt x="108232" y="26797"/>
                </a:cubicBezTo>
                <a:lnTo>
                  <a:pt x="81435" y="53620"/>
                </a:lnTo>
                <a:lnTo>
                  <a:pt x="66828" y="39038"/>
                </a:lnTo>
                <a:cubicBezTo>
                  <a:pt x="63647" y="35857"/>
                  <a:pt x="58481" y="35857"/>
                  <a:pt x="55300" y="39038"/>
                </a:cubicBezTo>
                <a:lnTo>
                  <a:pt x="30869" y="63468"/>
                </a:lnTo>
                <a:cubicBezTo>
                  <a:pt x="27688" y="66650"/>
                  <a:pt x="27688" y="71816"/>
                  <a:pt x="30869" y="74997"/>
                </a:cubicBezTo>
                <a:cubicBezTo>
                  <a:pt x="34050" y="78178"/>
                  <a:pt x="39216" y="78178"/>
                  <a:pt x="42397" y="74997"/>
                </a:cubicBezTo>
                <a:lnTo>
                  <a:pt x="61076" y="56317"/>
                </a:lnTo>
                <a:lnTo>
                  <a:pt x="75684" y="70925"/>
                </a:lnTo>
                <a:cubicBezTo>
                  <a:pt x="78865" y="74106"/>
                  <a:pt x="84031" y="74106"/>
                  <a:pt x="87212" y="70925"/>
                </a:cubicBezTo>
                <a:lnTo>
                  <a:pt x="119786" y="38351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Text 31"/>
          <p:cNvSpPr/>
          <p:nvPr/>
        </p:nvSpPr>
        <p:spPr>
          <a:xfrm>
            <a:off x="3471928" y="6030852"/>
            <a:ext cx="1126131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Anomaly detection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75109" y="3428651"/>
            <a:ext cx="5647409" cy="3050792"/>
          </a:xfrm>
          <a:custGeom>
            <a:avLst/>
            <a:gdLst/>
            <a:ahLst/>
            <a:cxnLst/>
            <a:rect l="l" t="t" r="r" b="b"/>
            <a:pathLst>
              <a:path w="5647409" h="3050792">
                <a:moveTo>
                  <a:pt x="74470" y="0"/>
                </a:moveTo>
                <a:lnTo>
                  <a:pt x="5572939" y="0"/>
                </a:lnTo>
                <a:cubicBezTo>
                  <a:pt x="5614068" y="0"/>
                  <a:pt x="5647409" y="33341"/>
                  <a:pt x="5647409" y="74470"/>
                </a:cubicBezTo>
                <a:lnTo>
                  <a:pt x="5647409" y="2976322"/>
                </a:lnTo>
                <a:cubicBezTo>
                  <a:pt x="5647409" y="3017451"/>
                  <a:pt x="5614068" y="3050792"/>
                  <a:pt x="5572939" y="3050792"/>
                </a:cubicBezTo>
                <a:lnTo>
                  <a:pt x="74470" y="3050792"/>
                </a:lnTo>
                <a:cubicBezTo>
                  <a:pt x="33341" y="3050792"/>
                  <a:pt x="0" y="3017451"/>
                  <a:pt x="0" y="2976322"/>
                </a:cubicBezTo>
                <a:lnTo>
                  <a:pt x="0" y="74470"/>
                </a:lnTo>
                <a:cubicBezTo>
                  <a:pt x="0" y="33369"/>
                  <a:pt x="33369" y="0"/>
                  <a:pt x="7447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35" name="Text 33"/>
          <p:cNvSpPr/>
          <p:nvPr/>
        </p:nvSpPr>
        <p:spPr>
          <a:xfrm>
            <a:off x="6327741" y="3581282"/>
            <a:ext cx="5435212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Azure Data Quality SDK Example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38910" y="3953557"/>
            <a:ext cx="5325391" cy="2373252"/>
          </a:xfrm>
          <a:custGeom>
            <a:avLst/>
            <a:gdLst/>
            <a:ahLst/>
            <a:cxnLst/>
            <a:rect l="l" t="t" r="r" b="b"/>
            <a:pathLst>
              <a:path w="5325391" h="2373252">
                <a:moveTo>
                  <a:pt x="22336" y="0"/>
                </a:moveTo>
                <a:lnTo>
                  <a:pt x="5288155" y="0"/>
                </a:lnTo>
                <a:cubicBezTo>
                  <a:pt x="5308720" y="0"/>
                  <a:pt x="5325391" y="16671"/>
                  <a:pt x="5325391" y="37236"/>
                </a:cubicBezTo>
                <a:lnTo>
                  <a:pt x="5325391" y="2336016"/>
                </a:lnTo>
                <a:cubicBezTo>
                  <a:pt x="5325391" y="2356581"/>
                  <a:pt x="5308720" y="2373252"/>
                  <a:pt x="5288155" y="2373252"/>
                </a:cubicBezTo>
                <a:lnTo>
                  <a:pt x="22336" y="2373252"/>
                </a:lnTo>
                <a:cubicBezTo>
                  <a:pt x="10000" y="2373252"/>
                  <a:pt x="0" y="2363252"/>
                  <a:pt x="0" y="2350915"/>
                </a:cubicBezTo>
                <a:lnTo>
                  <a:pt x="0" y="22336"/>
                </a:lnTo>
                <a:cubicBezTo>
                  <a:pt x="0" y="10000"/>
                  <a:pt x="10000" y="0"/>
                  <a:pt x="22336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7" name="Shape 35"/>
          <p:cNvSpPr/>
          <p:nvPr/>
        </p:nvSpPr>
        <p:spPr>
          <a:xfrm>
            <a:off x="6338910" y="3953557"/>
            <a:ext cx="22336" cy="2373252"/>
          </a:xfrm>
          <a:custGeom>
            <a:avLst/>
            <a:gdLst/>
            <a:ahLst/>
            <a:cxnLst/>
            <a:rect l="l" t="t" r="r" b="b"/>
            <a:pathLst>
              <a:path w="22336" h="2373252">
                <a:moveTo>
                  <a:pt x="22336" y="0"/>
                </a:moveTo>
                <a:lnTo>
                  <a:pt x="22336" y="0"/>
                </a:lnTo>
                <a:lnTo>
                  <a:pt x="22336" y="2373252"/>
                </a:lnTo>
                <a:lnTo>
                  <a:pt x="22336" y="2373252"/>
                </a:lnTo>
                <a:cubicBezTo>
                  <a:pt x="10000" y="2373252"/>
                  <a:pt x="0" y="2363252"/>
                  <a:pt x="0" y="2350915"/>
                </a:cubicBezTo>
                <a:lnTo>
                  <a:pt x="0" y="22336"/>
                </a:lnTo>
                <a:cubicBezTo>
                  <a:pt x="0" y="10000"/>
                  <a:pt x="10000" y="0"/>
                  <a:pt x="22336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8" name="Text 36"/>
          <p:cNvSpPr/>
          <p:nvPr/>
        </p:nvSpPr>
        <p:spPr>
          <a:xfrm>
            <a:off x="6327741" y="3953557"/>
            <a:ext cx="5365411" cy="2373252"/>
          </a:xfrm>
          <a:prstGeom prst="rect">
            <a:avLst/>
          </a:prstGeom>
          <a:noFill/>
          <a:ln/>
        </p:spPr>
        <p:txBody>
          <a:bodyPr wrap="square" lIns="74455" tIns="74455" rIns="74455" bIns="74455" rtlCol="0" anchor="ctr"/>
          <a:lstStyle/>
          <a:p>
            <a:pPr>
              <a:lnSpc>
                <a:spcPct val="120000"/>
              </a:lnSpc>
            </a:pPr>
            <a:r>
              <a:rPr lang="en-US" sz="806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azure.dataquality import DataQualityClient # Azure-native quality checks client = DataQualityClient( subscription_id="your-sub-id") # Define quality rules rules = { "null_checks": ["customer_id", "email"], "uniqueness": ["transaction_id"], "range_checks": {"amount": (0, 1000000)} } # Apply rules and get metrics quality_metrics = client.validate_data( data_source="adls://curated-zone/transactions.parquet", rules=rules ) # Monitor trends over time client.monitor_drift( baseline="2024-11-20", current="2024-11-21" 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9138" y="339138"/>
            <a:ext cx="11581552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b="1" kern="0" spc="53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TOOL ASSESSMENT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9138" y="610448"/>
            <a:ext cx="11666337" cy="33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03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Tools &amp; Technologies: What Actually Works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39138" y="1017413"/>
            <a:ext cx="11590031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2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Battle-tested recommendations from production deployments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5920" y="1397247"/>
            <a:ext cx="5677165" cy="3540597"/>
          </a:xfrm>
          <a:custGeom>
            <a:avLst/>
            <a:gdLst/>
            <a:ahLst/>
            <a:cxnLst/>
            <a:rect l="l" t="t" r="r" b="b"/>
            <a:pathLst>
              <a:path w="5677165" h="3540597">
                <a:moveTo>
                  <a:pt x="67838" y="0"/>
                </a:moveTo>
                <a:lnTo>
                  <a:pt x="5609327" y="0"/>
                </a:lnTo>
                <a:cubicBezTo>
                  <a:pt x="5646793" y="0"/>
                  <a:pt x="5677165" y="30372"/>
                  <a:pt x="5677165" y="67838"/>
                </a:cubicBezTo>
                <a:lnTo>
                  <a:pt x="5677165" y="3472760"/>
                </a:lnTo>
                <a:cubicBezTo>
                  <a:pt x="5677165" y="3510225"/>
                  <a:pt x="5646793" y="3540597"/>
                  <a:pt x="5609327" y="3540597"/>
                </a:cubicBezTo>
                <a:lnTo>
                  <a:pt x="67838" y="3540597"/>
                </a:lnTo>
                <a:cubicBezTo>
                  <a:pt x="30372" y="3540597"/>
                  <a:pt x="0" y="3510225"/>
                  <a:pt x="0" y="3472760"/>
                </a:cubicBezTo>
                <a:lnTo>
                  <a:pt x="0" y="67838"/>
                </a:lnTo>
                <a:cubicBezTo>
                  <a:pt x="0" y="30372"/>
                  <a:pt x="30372" y="0"/>
                  <a:pt x="67838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Shape 4"/>
          <p:cNvSpPr/>
          <p:nvPr/>
        </p:nvSpPr>
        <p:spPr>
          <a:xfrm>
            <a:off x="488358" y="1539690"/>
            <a:ext cx="339138" cy="339138"/>
          </a:xfrm>
          <a:custGeom>
            <a:avLst/>
            <a:gdLst/>
            <a:ahLst/>
            <a:cxnLst/>
            <a:rect l="l" t="t" r="r" b="b"/>
            <a:pathLst>
              <a:path w="339138" h="339138">
                <a:moveTo>
                  <a:pt x="67828" y="0"/>
                </a:moveTo>
                <a:lnTo>
                  <a:pt x="271310" y="0"/>
                </a:lnTo>
                <a:cubicBezTo>
                  <a:pt x="308770" y="0"/>
                  <a:pt x="339138" y="30367"/>
                  <a:pt x="339138" y="67828"/>
                </a:cubicBezTo>
                <a:lnTo>
                  <a:pt x="339138" y="271310"/>
                </a:lnTo>
                <a:cubicBezTo>
                  <a:pt x="339138" y="308770"/>
                  <a:pt x="308770" y="339138"/>
                  <a:pt x="271310" y="339138"/>
                </a:cubicBezTo>
                <a:lnTo>
                  <a:pt x="67828" y="339138"/>
                </a:lnTo>
                <a:cubicBezTo>
                  <a:pt x="30367" y="339138"/>
                  <a:pt x="0" y="308770"/>
                  <a:pt x="0" y="271310"/>
                </a:cubicBezTo>
                <a:lnTo>
                  <a:pt x="0" y="67828"/>
                </a:lnTo>
                <a:cubicBezTo>
                  <a:pt x="0" y="30393"/>
                  <a:pt x="30393" y="0"/>
                  <a:pt x="67828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573143" y="1624475"/>
            <a:ext cx="169569" cy="169569"/>
          </a:xfrm>
          <a:custGeom>
            <a:avLst/>
            <a:gdLst/>
            <a:ahLst/>
            <a:cxnLst/>
            <a:rect l="l" t="t" r="r" b="b"/>
            <a:pathLst>
              <a:path w="169569" h="169569">
                <a:moveTo>
                  <a:pt x="26495" y="52990"/>
                </a:moveTo>
                <a:cubicBezTo>
                  <a:pt x="32357" y="52990"/>
                  <a:pt x="37093" y="57726"/>
                  <a:pt x="37093" y="63588"/>
                </a:cubicBezTo>
                <a:lnTo>
                  <a:pt x="37093" y="148373"/>
                </a:lnTo>
                <a:cubicBezTo>
                  <a:pt x="37093" y="154235"/>
                  <a:pt x="32357" y="158971"/>
                  <a:pt x="26495" y="158971"/>
                </a:cubicBezTo>
                <a:lnTo>
                  <a:pt x="10598" y="158971"/>
                </a:lnTo>
                <a:cubicBezTo>
                  <a:pt x="4736" y="158971"/>
                  <a:pt x="0" y="154235"/>
                  <a:pt x="0" y="148373"/>
                </a:cubicBezTo>
                <a:lnTo>
                  <a:pt x="0" y="63588"/>
                </a:lnTo>
                <a:cubicBezTo>
                  <a:pt x="0" y="57726"/>
                  <a:pt x="4736" y="52990"/>
                  <a:pt x="10598" y="52990"/>
                </a:cubicBezTo>
                <a:lnTo>
                  <a:pt x="26495" y="52990"/>
                </a:lnTo>
                <a:close/>
                <a:moveTo>
                  <a:pt x="89620" y="5299"/>
                </a:moveTo>
                <a:cubicBezTo>
                  <a:pt x="98661" y="5299"/>
                  <a:pt x="105981" y="12618"/>
                  <a:pt x="105981" y="21660"/>
                </a:cubicBezTo>
                <a:lnTo>
                  <a:pt x="105981" y="23051"/>
                </a:lnTo>
                <a:cubicBezTo>
                  <a:pt x="105981" y="25303"/>
                  <a:pt x="105550" y="27555"/>
                  <a:pt x="104722" y="29641"/>
                </a:cubicBezTo>
                <a:lnTo>
                  <a:pt x="95382" y="52990"/>
                </a:lnTo>
                <a:lnTo>
                  <a:pt x="148373" y="52990"/>
                </a:lnTo>
                <a:cubicBezTo>
                  <a:pt x="157149" y="52990"/>
                  <a:pt x="164270" y="60111"/>
                  <a:pt x="164270" y="68887"/>
                </a:cubicBezTo>
                <a:cubicBezTo>
                  <a:pt x="164270" y="75412"/>
                  <a:pt x="160329" y="81009"/>
                  <a:pt x="154698" y="83460"/>
                </a:cubicBezTo>
                <a:cubicBezTo>
                  <a:pt x="160329" y="85910"/>
                  <a:pt x="164270" y="91508"/>
                  <a:pt x="164270" y="98032"/>
                </a:cubicBezTo>
                <a:cubicBezTo>
                  <a:pt x="164270" y="105782"/>
                  <a:pt x="158706" y="112240"/>
                  <a:pt x="151353" y="113631"/>
                </a:cubicBezTo>
                <a:cubicBezTo>
                  <a:pt x="152811" y="116049"/>
                  <a:pt x="153672" y="118864"/>
                  <a:pt x="153672" y="121878"/>
                </a:cubicBezTo>
                <a:cubicBezTo>
                  <a:pt x="153672" y="129230"/>
                  <a:pt x="148704" y="135390"/>
                  <a:pt x="141948" y="137212"/>
                </a:cubicBezTo>
                <a:cubicBezTo>
                  <a:pt x="142676" y="139033"/>
                  <a:pt x="143074" y="141020"/>
                  <a:pt x="143074" y="143074"/>
                </a:cubicBezTo>
                <a:cubicBezTo>
                  <a:pt x="143074" y="151850"/>
                  <a:pt x="135953" y="158971"/>
                  <a:pt x="127177" y="158971"/>
                </a:cubicBezTo>
                <a:lnTo>
                  <a:pt x="98065" y="158971"/>
                </a:lnTo>
                <a:cubicBezTo>
                  <a:pt x="86043" y="158971"/>
                  <a:pt x="74352" y="154864"/>
                  <a:pt x="64979" y="147346"/>
                </a:cubicBezTo>
                <a:lnTo>
                  <a:pt x="60939" y="144134"/>
                </a:lnTo>
                <a:cubicBezTo>
                  <a:pt x="55905" y="140126"/>
                  <a:pt x="52990" y="134032"/>
                  <a:pt x="52990" y="127574"/>
                </a:cubicBezTo>
                <a:lnTo>
                  <a:pt x="52990" y="65774"/>
                </a:lnTo>
                <a:cubicBezTo>
                  <a:pt x="52990" y="60839"/>
                  <a:pt x="54149" y="55971"/>
                  <a:pt x="56335" y="51566"/>
                </a:cubicBezTo>
                <a:lnTo>
                  <a:pt x="74948" y="14340"/>
                </a:lnTo>
                <a:cubicBezTo>
                  <a:pt x="77730" y="8810"/>
                  <a:pt x="83393" y="5299"/>
                  <a:pt x="89620" y="5299"/>
                </a:cubicBezTo>
                <a:close/>
              </a:path>
            </a:pathLst>
          </a:custGeom>
          <a:solidFill>
            <a:srgbClr val="1A202C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6"/>
          <p:cNvSpPr/>
          <p:nvPr/>
        </p:nvSpPr>
        <p:spPr>
          <a:xfrm>
            <a:off x="929237" y="1573604"/>
            <a:ext cx="2085697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2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Highly Recommended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88358" y="1980569"/>
            <a:ext cx="5392289" cy="508707"/>
          </a:xfrm>
          <a:custGeom>
            <a:avLst/>
            <a:gdLst/>
            <a:ahLst/>
            <a:cxnLst/>
            <a:rect l="l" t="t" r="r" b="b"/>
            <a:pathLst>
              <a:path w="5392289" h="508707">
                <a:moveTo>
                  <a:pt x="67826" y="0"/>
                </a:moveTo>
                <a:lnTo>
                  <a:pt x="5324463" y="0"/>
                </a:lnTo>
                <a:cubicBezTo>
                  <a:pt x="5361923" y="0"/>
                  <a:pt x="5392289" y="30367"/>
                  <a:pt x="5392289" y="67826"/>
                </a:cubicBezTo>
                <a:lnTo>
                  <a:pt x="5392289" y="440881"/>
                </a:lnTo>
                <a:cubicBezTo>
                  <a:pt x="5392289" y="478340"/>
                  <a:pt x="5361923" y="508707"/>
                  <a:pt x="5324463" y="508707"/>
                </a:cubicBezTo>
                <a:lnTo>
                  <a:pt x="67826" y="508707"/>
                </a:lnTo>
                <a:cubicBezTo>
                  <a:pt x="30367" y="508707"/>
                  <a:pt x="0" y="478340"/>
                  <a:pt x="0" y="440881"/>
                </a:cubicBezTo>
                <a:lnTo>
                  <a:pt x="0" y="67826"/>
                </a:lnTo>
                <a:cubicBezTo>
                  <a:pt x="0" y="30367"/>
                  <a:pt x="30367" y="0"/>
                  <a:pt x="67826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Shape 8"/>
          <p:cNvSpPr/>
          <p:nvPr/>
        </p:nvSpPr>
        <p:spPr>
          <a:xfrm>
            <a:off x="586920" y="2073832"/>
            <a:ext cx="133535" cy="152612"/>
          </a:xfrm>
          <a:custGeom>
            <a:avLst/>
            <a:gdLst/>
            <a:ahLst/>
            <a:cxnLst/>
            <a:rect l="l" t="t" r="r" b="b"/>
            <a:pathLst>
              <a:path w="133535" h="152612">
                <a:moveTo>
                  <a:pt x="19076" y="9538"/>
                </a:moveTo>
                <a:cubicBezTo>
                  <a:pt x="8555" y="9538"/>
                  <a:pt x="0" y="18093"/>
                  <a:pt x="0" y="28615"/>
                </a:cubicBezTo>
                <a:lnTo>
                  <a:pt x="0" y="77528"/>
                </a:lnTo>
                <a:cubicBezTo>
                  <a:pt x="5395" y="73743"/>
                  <a:pt x="11982" y="71537"/>
                  <a:pt x="19076" y="71537"/>
                </a:cubicBezTo>
                <a:lnTo>
                  <a:pt x="114459" y="71537"/>
                </a:lnTo>
                <a:cubicBezTo>
                  <a:pt x="121553" y="71537"/>
                  <a:pt x="128140" y="73743"/>
                  <a:pt x="133535" y="77528"/>
                </a:cubicBezTo>
                <a:lnTo>
                  <a:pt x="133535" y="28615"/>
                </a:lnTo>
                <a:cubicBezTo>
                  <a:pt x="133535" y="18093"/>
                  <a:pt x="124981" y="9538"/>
                  <a:pt x="114459" y="9538"/>
                </a:cubicBezTo>
                <a:lnTo>
                  <a:pt x="19076" y="9538"/>
                </a:lnTo>
                <a:close/>
                <a:moveTo>
                  <a:pt x="133535" y="104921"/>
                </a:moveTo>
                <a:cubicBezTo>
                  <a:pt x="133535" y="94399"/>
                  <a:pt x="124981" y="85844"/>
                  <a:pt x="114459" y="85844"/>
                </a:cubicBezTo>
                <a:lnTo>
                  <a:pt x="19076" y="85844"/>
                </a:lnTo>
                <a:cubicBezTo>
                  <a:pt x="8555" y="85844"/>
                  <a:pt x="0" y="94399"/>
                  <a:pt x="0" y="104921"/>
                </a:cubicBezTo>
                <a:lnTo>
                  <a:pt x="0" y="123997"/>
                </a:lnTo>
                <a:cubicBezTo>
                  <a:pt x="0" y="134519"/>
                  <a:pt x="8555" y="143074"/>
                  <a:pt x="19076" y="143074"/>
                </a:cubicBezTo>
                <a:lnTo>
                  <a:pt x="114459" y="143074"/>
                </a:lnTo>
                <a:cubicBezTo>
                  <a:pt x="124981" y="143074"/>
                  <a:pt x="133535" y="134519"/>
                  <a:pt x="133535" y="123997"/>
                </a:cubicBezTo>
                <a:lnTo>
                  <a:pt x="133535" y="104921"/>
                </a:lnTo>
                <a:close/>
                <a:moveTo>
                  <a:pt x="66768" y="114459"/>
                </a:moveTo>
                <a:cubicBezTo>
                  <a:pt x="66768" y="109195"/>
                  <a:pt x="71042" y="104921"/>
                  <a:pt x="76306" y="104921"/>
                </a:cubicBezTo>
                <a:cubicBezTo>
                  <a:pt x="81570" y="104921"/>
                  <a:pt x="85844" y="109195"/>
                  <a:pt x="85844" y="114459"/>
                </a:cubicBezTo>
                <a:cubicBezTo>
                  <a:pt x="85844" y="119723"/>
                  <a:pt x="81570" y="123997"/>
                  <a:pt x="76306" y="123997"/>
                </a:cubicBezTo>
                <a:cubicBezTo>
                  <a:pt x="71042" y="123997"/>
                  <a:pt x="66768" y="119723"/>
                  <a:pt x="66768" y="114459"/>
                </a:cubicBezTo>
                <a:close/>
                <a:moveTo>
                  <a:pt x="104921" y="104921"/>
                </a:moveTo>
                <a:cubicBezTo>
                  <a:pt x="110185" y="104921"/>
                  <a:pt x="114459" y="109195"/>
                  <a:pt x="114459" y="114459"/>
                </a:cubicBezTo>
                <a:cubicBezTo>
                  <a:pt x="114459" y="119723"/>
                  <a:pt x="110185" y="123997"/>
                  <a:pt x="104921" y="123997"/>
                </a:cubicBezTo>
                <a:cubicBezTo>
                  <a:pt x="99656" y="123997"/>
                  <a:pt x="95382" y="119723"/>
                  <a:pt x="95382" y="114459"/>
                </a:cubicBezTo>
                <a:cubicBezTo>
                  <a:pt x="95382" y="109195"/>
                  <a:pt x="99656" y="104921"/>
                  <a:pt x="104921" y="104921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Text 9"/>
          <p:cNvSpPr/>
          <p:nvPr/>
        </p:nvSpPr>
        <p:spPr>
          <a:xfrm>
            <a:off x="814778" y="2048397"/>
            <a:ext cx="1348072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Data Lake Gen2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93582" y="2251879"/>
            <a:ext cx="507858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Scalable, cost-effective storage for raw zone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88358" y="2557103"/>
            <a:ext cx="5392289" cy="508707"/>
          </a:xfrm>
          <a:custGeom>
            <a:avLst/>
            <a:gdLst/>
            <a:ahLst/>
            <a:cxnLst/>
            <a:rect l="l" t="t" r="r" b="b"/>
            <a:pathLst>
              <a:path w="5392289" h="508707">
                <a:moveTo>
                  <a:pt x="67826" y="0"/>
                </a:moveTo>
                <a:lnTo>
                  <a:pt x="5324463" y="0"/>
                </a:lnTo>
                <a:cubicBezTo>
                  <a:pt x="5361923" y="0"/>
                  <a:pt x="5392289" y="30367"/>
                  <a:pt x="5392289" y="67826"/>
                </a:cubicBezTo>
                <a:lnTo>
                  <a:pt x="5392289" y="440881"/>
                </a:lnTo>
                <a:cubicBezTo>
                  <a:pt x="5392289" y="478340"/>
                  <a:pt x="5361923" y="508707"/>
                  <a:pt x="5324463" y="508707"/>
                </a:cubicBezTo>
                <a:lnTo>
                  <a:pt x="67826" y="508707"/>
                </a:lnTo>
                <a:cubicBezTo>
                  <a:pt x="30367" y="508707"/>
                  <a:pt x="0" y="478340"/>
                  <a:pt x="0" y="440881"/>
                </a:cubicBezTo>
                <a:lnTo>
                  <a:pt x="0" y="67826"/>
                </a:lnTo>
                <a:cubicBezTo>
                  <a:pt x="0" y="30367"/>
                  <a:pt x="30367" y="0"/>
                  <a:pt x="67826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Shape 12"/>
          <p:cNvSpPr/>
          <p:nvPr/>
        </p:nvSpPr>
        <p:spPr>
          <a:xfrm>
            <a:off x="586920" y="2650366"/>
            <a:ext cx="133535" cy="152612"/>
          </a:xfrm>
          <a:custGeom>
            <a:avLst/>
            <a:gdLst/>
            <a:ahLst/>
            <a:cxnLst/>
            <a:rect l="l" t="t" r="r" b="b"/>
            <a:pathLst>
              <a:path w="133535" h="152612">
                <a:moveTo>
                  <a:pt x="131091" y="59763"/>
                </a:moveTo>
                <a:cubicBezTo>
                  <a:pt x="128796" y="50553"/>
                  <a:pt x="124444" y="43608"/>
                  <a:pt x="115174" y="43608"/>
                </a:cubicBezTo>
                <a:lnTo>
                  <a:pt x="103222" y="43608"/>
                </a:lnTo>
                <a:lnTo>
                  <a:pt x="103222" y="57736"/>
                </a:lnTo>
                <a:cubicBezTo>
                  <a:pt x="103222" y="68705"/>
                  <a:pt x="93922" y="77945"/>
                  <a:pt x="83311" y="77945"/>
                </a:cubicBezTo>
                <a:lnTo>
                  <a:pt x="51477" y="77945"/>
                </a:lnTo>
                <a:cubicBezTo>
                  <a:pt x="42773" y="77945"/>
                  <a:pt x="35560" y="85397"/>
                  <a:pt x="35560" y="94131"/>
                </a:cubicBezTo>
                <a:lnTo>
                  <a:pt x="35560" y="124474"/>
                </a:lnTo>
                <a:cubicBezTo>
                  <a:pt x="35560" y="133118"/>
                  <a:pt x="43071" y="138185"/>
                  <a:pt x="51477" y="140659"/>
                </a:cubicBezTo>
                <a:cubicBezTo>
                  <a:pt x="61552" y="143610"/>
                  <a:pt x="71239" y="144147"/>
                  <a:pt x="83311" y="140659"/>
                </a:cubicBezTo>
                <a:cubicBezTo>
                  <a:pt x="91329" y="138334"/>
                  <a:pt x="99228" y="133655"/>
                  <a:pt x="99228" y="124474"/>
                </a:cubicBezTo>
                <a:lnTo>
                  <a:pt x="99228" y="112343"/>
                </a:lnTo>
                <a:lnTo>
                  <a:pt x="67423" y="112343"/>
                </a:lnTo>
                <a:lnTo>
                  <a:pt x="67423" y="108289"/>
                </a:lnTo>
                <a:lnTo>
                  <a:pt x="115174" y="108289"/>
                </a:lnTo>
                <a:cubicBezTo>
                  <a:pt x="124444" y="108289"/>
                  <a:pt x="127872" y="101821"/>
                  <a:pt x="131091" y="92134"/>
                </a:cubicBezTo>
                <a:cubicBezTo>
                  <a:pt x="134430" y="82148"/>
                  <a:pt x="134281" y="72550"/>
                  <a:pt x="131091" y="59763"/>
                </a:cubicBezTo>
                <a:close/>
                <a:moveTo>
                  <a:pt x="85308" y="132552"/>
                </a:moveTo>
                <a:cubicBezTo>
                  <a:pt x="83039" y="132711"/>
                  <a:pt x="80871" y="131591"/>
                  <a:pt x="79689" y="129649"/>
                </a:cubicBezTo>
                <a:cubicBezTo>
                  <a:pt x="78506" y="127706"/>
                  <a:pt x="78506" y="125266"/>
                  <a:pt x="79689" y="123324"/>
                </a:cubicBezTo>
                <a:cubicBezTo>
                  <a:pt x="80871" y="121381"/>
                  <a:pt x="83039" y="120261"/>
                  <a:pt x="85308" y="120420"/>
                </a:cubicBezTo>
                <a:cubicBezTo>
                  <a:pt x="87576" y="120261"/>
                  <a:pt x="89744" y="121381"/>
                  <a:pt x="90927" y="123324"/>
                </a:cubicBezTo>
                <a:cubicBezTo>
                  <a:pt x="92109" y="125266"/>
                  <a:pt x="92109" y="127706"/>
                  <a:pt x="90927" y="129649"/>
                </a:cubicBezTo>
                <a:cubicBezTo>
                  <a:pt x="89744" y="131591"/>
                  <a:pt x="87576" y="132711"/>
                  <a:pt x="85308" y="132552"/>
                </a:cubicBezTo>
                <a:close/>
                <a:moveTo>
                  <a:pt x="50016" y="73951"/>
                </a:moveTo>
                <a:lnTo>
                  <a:pt x="81850" y="73951"/>
                </a:lnTo>
                <a:cubicBezTo>
                  <a:pt x="90703" y="73951"/>
                  <a:pt x="97767" y="66649"/>
                  <a:pt x="97767" y="57766"/>
                </a:cubicBezTo>
                <a:lnTo>
                  <a:pt x="97767" y="27393"/>
                </a:lnTo>
                <a:cubicBezTo>
                  <a:pt x="97767" y="18749"/>
                  <a:pt x="90494" y="12280"/>
                  <a:pt x="81850" y="10820"/>
                </a:cubicBezTo>
                <a:cubicBezTo>
                  <a:pt x="71179" y="9061"/>
                  <a:pt x="59584" y="9151"/>
                  <a:pt x="50016" y="10850"/>
                </a:cubicBezTo>
                <a:cubicBezTo>
                  <a:pt x="36543" y="13234"/>
                  <a:pt x="34099" y="18212"/>
                  <a:pt x="34099" y="27422"/>
                </a:cubicBezTo>
                <a:lnTo>
                  <a:pt x="34099" y="39554"/>
                </a:lnTo>
                <a:lnTo>
                  <a:pt x="65963" y="39554"/>
                </a:lnTo>
                <a:lnTo>
                  <a:pt x="65963" y="43608"/>
                </a:lnTo>
                <a:lnTo>
                  <a:pt x="22147" y="43608"/>
                </a:lnTo>
                <a:cubicBezTo>
                  <a:pt x="12877" y="43608"/>
                  <a:pt x="4769" y="49182"/>
                  <a:pt x="2236" y="59763"/>
                </a:cubicBezTo>
                <a:cubicBezTo>
                  <a:pt x="-686" y="71895"/>
                  <a:pt x="-805" y="79466"/>
                  <a:pt x="2236" y="92134"/>
                </a:cubicBezTo>
                <a:cubicBezTo>
                  <a:pt x="4501" y="101553"/>
                  <a:pt x="9896" y="108289"/>
                  <a:pt x="19166" y="108289"/>
                </a:cubicBezTo>
                <a:lnTo>
                  <a:pt x="30105" y="108289"/>
                </a:lnTo>
                <a:lnTo>
                  <a:pt x="30105" y="93743"/>
                </a:lnTo>
                <a:cubicBezTo>
                  <a:pt x="30105" y="83221"/>
                  <a:pt x="39196" y="73951"/>
                  <a:pt x="50016" y="73951"/>
                </a:cubicBezTo>
                <a:close/>
                <a:moveTo>
                  <a:pt x="48049" y="19285"/>
                </a:moveTo>
                <a:cubicBezTo>
                  <a:pt x="51405" y="19285"/>
                  <a:pt x="54130" y="22010"/>
                  <a:pt x="54130" y="25366"/>
                </a:cubicBezTo>
                <a:cubicBezTo>
                  <a:pt x="54130" y="28722"/>
                  <a:pt x="51405" y="31446"/>
                  <a:pt x="48049" y="31446"/>
                </a:cubicBezTo>
                <a:cubicBezTo>
                  <a:pt x="44693" y="31446"/>
                  <a:pt x="41968" y="28722"/>
                  <a:pt x="41968" y="25366"/>
                </a:cubicBezTo>
                <a:cubicBezTo>
                  <a:pt x="41968" y="22010"/>
                  <a:pt x="44693" y="19285"/>
                  <a:pt x="48049" y="19285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3"/>
          <p:cNvSpPr/>
          <p:nvPr/>
        </p:nvSpPr>
        <p:spPr>
          <a:xfrm>
            <a:off x="814778" y="2624931"/>
            <a:ext cx="1059805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Databricks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93582" y="2828413"/>
            <a:ext cx="507858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PySpark experience (notebooks + jobs)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88358" y="3133637"/>
            <a:ext cx="5392289" cy="508707"/>
          </a:xfrm>
          <a:custGeom>
            <a:avLst/>
            <a:gdLst/>
            <a:ahLst/>
            <a:cxnLst/>
            <a:rect l="l" t="t" r="r" b="b"/>
            <a:pathLst>
              <a:path w="5392289" h="508707">
                <a:moveTo>
                  <a:pt x="67826" y="0"/>
                </a:moveTo>
                <a:lnTo>
                  <a:pt x="5324463" y="0"/>
                </a:lnTo>
                <a:cubicBezTo>
                  <a:pt x="5361923" y="0"/>
                  <a:pt x="5392289" y="30367"/>
                  <a:pt x="5392289" y="67826"/>
                </a:cubicBezTo>
                <a:lnTo>
                  <a:pt x="5392289" y="440881"/>
                </a:lnTo>
                <a:cubicBezTo>
                  <a:pt x="5392289" y="478340"/>
                  <a:pt x="5361923" y="508707"/>
                  <a:pt x="5324463" y="508707"/>
                </a:cubicBezTo>
                <a:lnTo>
                  <a:pt x="67826" y="508707"/>
                </a:lnTo>
                <a:cubicBezTo>
                  <a:pt x="30367" y="508707"/>
                  <a:pt x="0" y="478340"/>
                  <a:pt x="0" y="440881"/>
                </a:cubicBezTo>
                <a:lnTo>
                  <a:pt x="0" y="67826"/>
                </a:lnTo>
                <a:cubicBezTo>
                  <a:pt x="0" y="30367"/>
                  <a:pt x="30367" y="0"/>
                  <a:pt x="67826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Shape 16"/>
          <p:cNvSpPr/>
          <p:nvPr/>
        </p:nvSpPr>
        <p:spPr>
          <a:xfrm>
            <a:off x="577382" y="3226900"/>
            <a:ext cx="152612" cy="152612"/>
          </a:xfrm>
          <a:custGeom>
            <a:avLst/>
            <a:gdLst/>
            <a:ahLst/>
            <a:cxnLst/>
            <a:rect l="l" t="t" r="r" b="b"/>
            <a:pathLst>
              <a:path w="152612" h="152612">
                <a:moveTo>
                  <a:pt x="0" y="23846"/>
                </a:moveTo>
                <a:cubicBezTo>
                  <a:pt x="0" y="15947"/>
                  <a:pt x="6409" y="9538"/>
                  <a:pt x="14307" y="9538"/>
                </a:cubicBezTo>
                <a:lnTo>
                  <a:pt x="42922" y="9538"/>
                </a:lnTo>
                <a:cubicBezTo>
                  <a:pt x="50821" y="9538"/>
                  <a:pt x="57229" y="15947"/>
                  <a:pt x="57229" y="23846"/>
                </a:cubicBezTo>
                <a:lnTo>
                  <a:pt x="57229" y="28615"/>
                </a:lnTo>
                <a:lnTo>
                  <a:pt x="95382" y="28615"/>
                </a:lnTo>
                <a:lnTo>
                  <a:pt x="95382" y="23846"/>
                </a:lnTo>
                <a:cubicBezTo>
                  <a:pt x="95382" y="15947"/>
                  <a:pt x="101791" y="9538"/>
                  <a:pt x="109690" y="9538"/>
                </a:cubicBezTo>
                <a:lnTo>
                  <a:pt x="138305" y="9538"/>
                </a:lnTo>
                <a:cubicBezTo>
                  <a:pt x="146203" y="9538"/>
                  <a:pt x="152612" y="15947"/>
                  <a:pt x="152612" y="23846"/>
                </a:cubicBezTo>
                <a:lnTo>
                  <a:pt x="152612" y="52460"/>
                </a:lnTo>
                <a:cubicBezTo>
                  <a:pt x="152612" y="60359"/>
                  <a:pt x="146203" y="66768"/>
                  <a:pt x="138305" y="66768"/>
                </a:cubicBezTo>
                <a:lnTo>
                  <a:pt x="109690" y="66768"/>
                </a:lnTo>
                <a:cubicBezTo>
                  <a:pt x="101791" y="66768"/>
                  <a:pt x="95382" y="60359"/>
                  <a:pt x="95382" y="52460"/>
                </a:cubicBezTo>
                <a:lnTo>
                  <a:pt x="95382" y="47691"/>
                </a:lnTo>
                <a:lnTo>
                  <a:pt x="57229" y="47691"/>
                </a:lnTo>
                <a:lnTo>
                  <a:pt x="57229" y="52460"/>
                </a:lnTo>
                <a:cubicBezTo>
                  <a:pt x="57229" y="54636"/>
                  <a:pt x="56723" y="56723"/>
                  <a:pt x="55858" y="58571"/>
                </a:cubicBezTo>
                <a:lnTo>
                  <a:pt x="76306" y="85844"/>
                </a:lnTo>
                <a:lnTo>
                  <a:pt x="100152" y="85844"/>
                </a:lnTo>
                <a:cubicBezTo>
                  <a:pt x="108050" y="85844"/>
                  <a:pt x="114459" y="92253"/>
                  <a:pt x="114459" y="100152"/>
                </a:cubicBezTo>
                <a:lnTo>
                  <a:pt x="114459" y="128766"/>
                </a:lnTo>
                <a:cubicBezTo>
                  <a:pt x="114459" y="136665"/>
                  <a:pt x="108050" y="143074"/>
                  <a:pt x="100152" y="143074"/>
                </a:cubicBezTo>
                <a:lnTo>
                  <a:pt x="71537" y="143074"/>
                </a:lnTo>
                <a:cubicBezTo>
                  <a:pt x="63638" y="143074"/>
                  <a:pt x="57229" y="136665"/>
                  <a:pt x="57229" y="128766"/>
                </a:cubicBezTo>
                <a:lnTo>
                  <a:pt x="57229" y="100152"/>
                </a:lnTo>
                <a:cubicBezTo>
                  <a:pt x="57229" y="97976"/>
                  <a:pt x="57736" y="95889"/>
                  <a:pt x="58601" y="94041"/>
                </a:cubicBezTo>
                <a:lnTo>
                  <a:pt x="38153" y="66768"/>
                </a:lnTo>
                <a:lnTo>
                  <a:pt x="14307" y="66768"/>
                </a:lnTo>
                <a:cubicBezTo>
                  <a:pt x="6409" y="66768"/>
                  <a:pt x="0" y="60359"/>
                  <a:pt x="0" y="52460"/>
                </a:cubicBezTo>
                <a:lnTo>
                  <a:pt x="0" y="23846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Text 17"/>
          <p:cNvSpPr/>
          <p:nvPr/>
        </p:nvSpPr>
        <p:spPr>
          <a:xfrm>
            <a:off x="814778" y="3201465"/>
            <a:ext cx="975021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Apache Airflow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93582" y="3404947"/>
            <a:ext cx="507858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Orchestration for complex workflows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88358" y="3710171"/>
            <a:ext cx="5392289" cy="508707"/>
          </a:xfrm>
          <a:custGeom>
            <a:avLst/>
            <a:gdLst/>
            <a:ahLst/>
            <a:cxnLst/>
            <a:rect l="l" t="t" r="r" b="b"/>
            <a:pathLst>
              <a:path w="5392289" h="508707">
                <a:moveTo>
                  <a:pt x="67826" y="0"/>
                </a:moveTo>
                <a:lnTo>
                  <a:pt x="5324463" y="0"/>
                </a:lnTo>
                <a:cubicBezTo>
                  <a:pt x="5361923" y="0"/>
                  <a:pt x="5392289" y="30367"/>
                  <a:pt x="5392289" y="67826"/>
                </a:cubicBezTo>
                <a:lnTo>
                  <a:pt x="5392289" y="440881"/>
                </a:lnTo>
                <a:cubicBezTo>
                  <a:pt x="5392289" y="478340"/>
                  <a:pt x="5361923" y="508707"/>
                  <a:pt x="5324463" y="508707"/>
                </a:cubicBezTo>
                <a:lnTo>
                  <a:pt x="67826" y="508707"/>
                </a:lnTo>
                <a:cubicBezTo>
                  <a:pt x="30367" y="508707"/>
                  <a:pt x="0" y="478340"/>
                  <a:pt x="0" y="440881"/>
                </a:cubicBezTo>
                <a:lnTo>
                  <a:pt x="0" y="67826"/>
                </a:lnTo>
                <a:cubicBezTo>
                  <a:pt x="0" y="30367"/>
                  <a:pt x="30367" y="0"/>
                  <a:pt x="67826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Shape 20"/>
          <p:cNvSpPr/>
          <p:nvPr/>
        </p:nvSpPr>
        <p:spPr>
          <a:xfrm>
            <a:off x="577382" y="3803434"/>
            <a:ext cx="152612" cy="152612"/>
          </a:xfrm>
          <a:custGeom>
            <a:avLst/>
            <a:gdLst/>
            <a:ahLst/>
            <a:cxnLst/>
            <a:rect l="l" t="t" r="r" b="b"/>
            <a:pathLst>
              <a:path w="152612" h="152612">
                <a:moveTo>
                  <a:pt x="69301" y="1550"/>
                </a:moveTo>
                <a:cubicBezTo>
                  <a:pt x="73743" y="-507"/>
                  <a:pt x="78869" y="-507"/>
                  <a:pt x="83311" y="1550"/>
                </a:cubicBezTo>
                <a:lnTo>
                  <a:pt x="148469" y="31655"/>
                </a:lnTo>
                <a:cubicBezTo>
                  <a:pt x="151002" y="32818"/>
                  <a:pt x="152612" y="35351"/>
                  <a:pt x="152612" y="38153"/>
                </a:cubicBezTo>
                <a:cubicBezTo>
                  <a:pt x="152612" y="40955"/>
                  <a:pt x="151002" y="43488"/>
                  <a:pt x="148469" y="44651"/>
                </a:cubicBezTo>
                <a:lnTo>
                  <a:pt x="83311" y="74756"/>
                </a:lnTo>
                <a:cubicBezTo>
                  <a:pt x="78869" y="76813"/>
                  <a:pt x="73743" y="76813"/>
                  <a:pt x="69301" y="74756"/>
                </a:cubicBezTo>
                <a:lnTo>
                  <a:pt x="4143" y="44651"/>
                </a:lnTo>
                <a:cubicBezTo>
                  <a:pt x="1610" y="43459"/>
                  <a:pt x="0" y="40925"/>
                  <a:pt x="0" y="38153"/>
                </a:cubicBezTo>
                <a:cubicBezTo>
                  <a:pt x="0" y="35381"/>
                  <a:pt x="1610" y="32818"/>
                  <a:pt x="4143" y="31655"/>
                </a:cubicBezTo>
                <a:lnTo>
                  <a:pt x="69301" y="1550"/>
                </a:lnTo>
                <a:close/>
                <a:moveTo>
                  <a:pt x="14337" y="65099"/>
                </a:moveTo>
                <a:lnTo>
                  <a:pt x="63310" y="87722"/>
                </a:lnTo>
                <a:cubicBezTo>
                  <a:pt x="71567" y="91537"/>
                  <a:pt x="81075" y="91537"/>
                  <a:pt x="89332" y="87722"/>
                </a:cubicBezTo>
                <a:lnTo>
                  <a:pt x="138305" y="65099"/>
                </a:lnTo>
                <a:lnTo>
                  <a:pt x="148469" y="69808"/>
                </a:lnTo>
                <a:cubicBezTo>
                  <a:pt x="151002" y="70971"/>
                  <a:pt x="152612" y="73504"/>
                  <a:pt x="152612" y="76306"/>
                </a:cubicBezTo>
                <a:cubicBezTo>
                  <a:pt x="152612" y="79108"/>
                  <a:pt x="151002" y="81641"/>
                  <a:pt x="148469" y="82804"/>
                </a:cubicBezTo>
                <a:lnTo>
                  <a:pt x="83311" y="112909"/>
                </a:lnTo>
                <a:cubicBezTo>
                  <a:pt x="78869" y="114966"/>
                  <a:pt x="73743" y="114966"/>
                  <a:pt x="69301" y="112909"/>
                </a:cubicBezTo>
                <a:lnTo>
                  <a:pt x="4143" y="82804"/>
                </a:lnTo>
                <a:cubicBezTo>
                  <a:pt x="1610" y="81612"/>
                  <a:pt x="0" y="79078"/>
                  <a:pt x="0" y="76306"/>
                </a:cubicBezTo>
                <a:cubicBezTo>
                  <a:pt x="0" y="73534"/>
                  <a:pt x="1610" y="70971"/>
                  <a:pt x="4143" y="69808"/>
                </a:cubicBezTo>
                <a:lnTo>
                  <a:pt x="14307" y="65099"/>
                </a:lnTo>
                <a:close/>
                <a:moveTo>
                  <a:pt x="4143" y="107961"/>
                </a:moveTo>
                <a:lnTo>
                  <a:pt x="14307" y="103252"/>
                </a:lnTo>
                <a:lnTo>
                  <a:pt x="63280" y="125875"/>
                </a:lnTo>
                <a:cubicBezTo>
                  <a:pt x="71537" y="129690"/>
                  <a:pt x="81045" y="129690"/>
                  <a:pt x="89302" y="125875"/>
                </a:cubicBezTo>
                <a:lnTo>
                  <a:pt x="138275" y="103252"/>
                </a:lnTo>
                <a:lnTo>
                  <a:pt x="148439" y="107961"/>
                </a:lnTo>
                <a:cubicBezTo>
                  <a:pt x="150973" y="109124"/>
                  <a:pt x="152582" y="111657"/>
                  <a:pt x="152582" y="114459"/>
                </a:cubicBezTo>
                <a:cubicBezTo>
                  <a:pt x="152582" y="117261"/>
                  <a:pt x="150973" y="119794"/>
                  <a:pt x="148439" y="120957"/>
                </a:cubicBezTo>
                <a:lnTo>
                  <a:pt x="83281" y="151062"/>
                </a:lnTo>
                <a:cubicBezTo>
                  <a:pt x="78840" y="153119"/>
                  <a:pt x="73713" y="153119"/>
                  <a:pt x="69272" y="151062"/>
                </a:cubicBezTo>
                <a:lnTo>
                  <a:pt x="4143" y="120957"/>
                </a:lnTo>
                <a:cubicBezTo>
                  <a:pt x="1610" y="119765"/>
                  <a:pt x="0" y="117231"/>
                  <a:pt x="0" y="114459"/>
                </a:cubicBezTo>
                <a:cubicBezTo>
                  <a:pt x="0" y="111687"/>
                  <a:pt x="1610" y="109124"/>
                  <a:pt x="4143" y="107961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Text 21"/>
          <p:cNvSpPr/>
          <p:nvPr/>
        </p:nvSpPr>
        <p:spPr>
          <a:xfrm>
            <a:off x="814778" y="3777999"/>
            <a:ext cx="678275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Delta Lake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93582" y="3981481"/>
            <a:ext cx="507858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ACID transactions + time travel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88358" y="4286705"/>
            <a:ext cx="5392289" cy="508707"/>
          </a:xfrm>
          <a:custGeom>
            <a:avLst/>
            <a:gdLst/>
            <a:ahLst/>
            <a:cxnLst/>
            <a:rect l="l" t="t" r="r" b="b"/>
            <a:pathLst>
              <a:path w="5392289" h="508707">
                <a:moveTo>
                  <a:pt x="67826" y="0"/>
                </a:moveTo>
                <a:lnTo>
                  <a:pt x="5324463" y="0"/>
                </a:lnTo>
                <a:cubicBezTo>
                  <a:pt x="5361923" y="0"/>
                  <a:pt x="5392289" y="30367"/>
                  <a:pt x="5392289" y="67826"/>
                </a:cubicBezTo>
                <a:lnTo>
                  <a:pt x="5392289" y="440881"/>
                </a:lnTo>
                <a:cubicBezTo>
                  <a:pt x="5392289" y="478340"/>
                  <a:pt x="5361923" y="508707"/>
                  <a:pt x="5324463" y="508707"/>
                </a:cubicBezTo>
                <a:lnTo>
                  <a:pt x="67826" y="508707"/>
                </a:lnTo>
                <a:cubicBezTo>
                  <a:pt x="30367" y="508707"/>
                  <a:pt x="0" y="478340"/>
                  <a:pt x="0" y="440881"/>
                </a:cubicBezTo>
                <a:lnTo>
                  <a:pt x="0" y="67826"/>
                </a:lnTo>
                <a:cubicBezTo>
                  <a:pt x="0" y="30367"/>
                  <a:pt x="30367" y="0"/>
                  <a:pt x="67826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6" name="Shape 24"/>
          <p:cNvSpPr/>
          <p:nvPr/>
        </p:nvSpPr>
        <p:spPr>
          <a:xfrm>
            <a:off x="577382" y="4379968"/>
            <a:ext cx="152612" cy="152612"/>
          </a:xfrm>
          <a:custGeom>
            <a:avLst/>
            <a:gdLst/>
            <a:ahLst/>
            <a:cxnLst/>
            <a:rect l="l" t="t" r="r" b="b"/>
            <a:pathLst>
              <a:path w="152612" h="152612">
                <a:moveTo>
                  <a:pt x="85904" y="0"/>
                </a:moveTo>
                <a:cubicBezTo>
                  <a:pt x="85904" y="-5276"/>
                  <a:pt x="81641" y="-9538"/>
                  <a:pt x="76366" y="-9538"/>
                </a:cubicBezTo>
                <a:cubicBezTo>
                  <a:pt x="71090" y="-9538"/>
                  <a:pt x="66827" y="-5276"/>
                  <a:pt x="66827" y="0"/>
                </a:cubicBezTo>
                <a:lnTo>
                  <a:pt x="66827" y="18510"/>
                </a:lnTo>
                <a:lnTo>
                  <a:pt x="62356" y="14039"/>
                </a:lnTo>
                <a:cubicBezTo>
                  <a:pt x="59554" y="11237"/>
                  <a:pt x="55024" y="11237"/>
                  <a:pt x="52252" y="14039"/>
                </a:cubicBezTo>
                <a:cubicBezTo>
                  <a:pt x="49480" y="16841"/>
                  <a:pt x="49450" y="21372"/>
                  <a:pt x="52252" y="24144"/>
                </a:cubicBezTo>
                <a:lnTo>
                  <a:pt x="66857" y="38749"/>
                </a:lnTo>
                <a:lnTo>
                  <a:pt x="66857" y="59793"/>
                </a:lnTo>
                <a:lnTo>
                  <a:pt x="48615" y="49271"/>
                </a:lnTo>
                <a:lnTo>
                  <a:pt x="43280" y="29330"/>
                </a:lnTo>
                <a:cubicBezTo>
                  <a:pt x="42266" y="25515"/>
                  <a:pt x="38332" y="23249"/>
                  <a:pt x="34517" y="24263"/>
                </a:cubicBezTo>
                <a:cubicBezTo>
                  <a:pt x="30701" y="25276"/>
                  <a:pt x="28406" y="29211"/>
                  <a:pt x="29420" y="33026"/>
                </a:cubicBezTo>
                <a:lnTo>
                  <a:pt x="31059" y="39137"/>
                </a:lnTo>
                <a:lnTo>
                  <a:pt x="15053" y="29896"/>
                </a:lnTo>
                <a:cubicBezTo>
                  <a:pt x="10492" y="27273"/>
                  <a:pt x="4650" y="28823"/>
                  <a:pt x="2027" y="33384"/>
                </a:cubicBezTo>
                <a:cubicBezTo>
                  <a:pt x="-596" y="37944"/>
                  <a:pt x="954" y="43787"/>
                  <a:pt x="5514" y="46410"/>
                </a:cubicBezTo>
                <a:lnTo>
                  <a:pt x="21521" y="55650"/>
                </a:lnTo>
                <a:lnTo>
                  <a:pt x="15410" y="57289"/>
                </a:lnTo>
                <a:cubicBezTo>
                  <a:pt x="11595" y="58303"/>
                  <a:pt x="9330" y="62237"/>
                  <a:pt x="10343" y="66052"/>
                </a:cubicBezTo>
                <a:cubicBezTo>
                  <a:pt x="11356" y="69868"/>
                  <a:pt x="15291" y="72133"/>
                  <a:pt x="19106" y="71120"/>
                </a:cubicBezTo>
                <a:lnTo>
                  <a:pt x="39047" y="65784"/>
                </a:lnTo>
                <a:lnTo>
                  <a:pt x="57289" y="76306"/>
                </a:lnTo>
                <a:lnTo>
                  <a:pt x="39047" y="86828"/>
                </a:lnTo>
                <a:lnTo>
                  <a:pt x="19106" y="81492"/>
                </a:lnTo>
                <a:cubicBezTo>
                  <a:pt x="15291" y="80479"/>
                  <a:pt x="11356" y="82744"/>
                  <a:pt x="10343" y="86560"/>
                </a:cubicBezTo>
                <a:cubicBezTo>
                  <a:pt x="9330" y="90375"/>
                  <a:pt x="11595" y="94309"/>
                  <a:pt x="15410" y="95323"/>
                </a:cubicBezTo>
                <a:lnTo>
                  <a:pt x="21521" y="96962"/>
                </a:lnTo>
                <a:lnTo>
                  <a:pt x="5514" y="106202"/>
                </a:lnTo>
                <a:cubicBezTo>
                  <a:pt x="954" y="108825"/>
                  <a:pt x="-596" y="114668"/>
                  <a:pt x="2027" y="119228"/>
                </a:cubicBezTo>
                <a:cubicBezTo>
                  <a:pt x="4650" y="123789"/>
                  <a:pt x="10492" y="125368"/>
                  <a:pt x="15053" y="122716"/>
                </a:cubicBezTo>
                <a:lnTo>
                  <a:pt x="31059" y="113475"/>
                </a:lnTo>
                <a:lnTo>
                  <a:pt x="29420" y="119586"/>
                </a:lnTo>
                <a:cubicBezTo>
                  <a:pt x="28406" y="123401"/>
                  <a:pt x="30671" y="127336"/>
                  <a:pt x="34487" y="128349"/>
                </a:cubicBezTo>
                <a:cubicBezTo>
                  <a:pt x="38302" y="129362"/>
                  <a:pt x="42237" y="127097"/>
                  <a:pt x="43250" y="123282"/>
                </a:cubicBezTo>
                <a:lnTo>
                  <a:pt x="48585" y="103341"/>
                </a:lnTo>
                <a:lnTo>
                  <a:pt x="66827" y="92819"/>
                </a:lnTo>
                <a:lnTo>
                  <a:pt x="66827" y="113863"/>
                </a:lnTo>
                <a:lnTo>
                  <a:pt x="52222" y="128468"/>
                </a:lnTo>
                <a:cubicBezTo>
                  <a:pt x="49420" y="131270"/>
                  <a:pt x="49420" y="135801"/>
                  <a:pt x="52222" y="138573"/>
                </a:cubicBezTo>
                <a:cubicBezTo>
                  <a:pt x="55024" y="141345"/>
                  <a:pt x="59554" y="141375"/>
                  <a:pt x="62326" y="138573"/>
                </a:cubicBezTo>
                <a:lnTo>
                  <a:pt x="66798" y="134102"/>
                </a:lnTo>
                <a:lnTo>
                  <a:pt x="66798" y="152612"/>
                </a:lnTo>
                <a:cubicBezTo>
                  <a:pt x="66798" y="157888"/>
                  <a:pt x="71060" y="162150"/>
                  <a:pt x="76336" y="162150"/>
                </a:cubicBezTo>
                <a:cubicBezTo>
                  <a:pt x="81612" y="162150"/>
                  <a:pt x="85874" y="157888"/>
                  <a:pt x="85874" y="152612"/>
                </a:cubicBezTo>
                <a:lnTo>
                  <a:pt x="85874" y="134102"/>
                </a:lnTo>
                <a:lnTo>
                  <a:pt x="90345" y="138573"/>
                </a:lnTo>
                <a:cubicBezTo>
                  <a:pt x="93147" y="141375"/>
                  <a:pt x="97678" y="141375"/>
                  <a:pt x="100450" y="138573"/>
                </a:cubicBezTo>
                <a:cubicBezTo>
                  <a:pt x="103222" y="135771"/>
                  <a:pt x="103252" y="131240"/>
                  <a:pt x="100450" y="128468"/>
                </a:cubicBezTo>
                <a:lnTo>
                  <a:pt x="85844" y="113863"/>
                </a:lnTo>
                <a:lnTo>
                  <a:pt x="85844" y="92819"/>
                </a:lnTo>
                <a:lnTo>
                  <a:pt x="104086" y="103341"/>
                </a:lnTo>
                <a:lnTo>
                  <a:pt x="109422" y="123282"/>
                </a:lnTo>
                <a:cubicBezTo>
                  <a:pt x="110435" y="127097"/>
                  <a:pt x="114370" y="129362"/>
                  <a:pt x="118185" y="128349"/>
                </a:cubicBezTo>
                <a:cubicBezTo>
                  <a:pt x="122000" y="127336"/>
                  <a:pt x="124265" y="123401"/>
                  <a:pt x="123252" y="119586"/>
                </a:cubicBezTo>
                <a:lnTo>
                  <a:pt x="121613" y="113475"/>
                </a:lnTo>
                <a:lnTo>
                  <a:pt x="137619" y="122716"/>
                </a:lnTo>
                <a:cubicBezTo>
                  <a:pt x="142180" y="125339"/>
                  <a:pt x="148022" y="123789"/>
                  <a:pt x="150645" y="119228"/>
                </a:cubicBezTo>
                <a:cubicBezTo>
                  <a:pt x="153268" y="114668"/>
                  <a:pt x="151718" y="108825"/>
                  <a:pt x="147157" y="106202"/>
                </a:cubicBezTo>
                <a:lnTo>
                  <a:pt x="131151" y="96962"/>
                </a:lnTo>
                <a:lnTo>
                  <a:pt x="137261" y="95323"/>
                </a:lnTo>
                <a:cubicBezTo>
                  <a:pt x="141077" y="94309"/>
                  <a:pt x="143342" y="90375"/>
                  <a:pt x="142329" y="86560"/>
                </a:cubicBezTo>
                <a:cubicBezTo>
                  <a:pt x="141315" y="82744"/>
                  <a:pt x="137381" y="80479"/>
                  <a:pt x="133565" y="81492"/>
                </a:cubicBezTo>
                <a:lnTo>
                  <a:pt x="113624" y="86828"/>
                </a:lnTo>
                <a:lnTo>
                  <a:pt x="95382" y="76306"/>
                </a:lnTo>
                <a:lnTo>
                  <a:pt x="113624" y="65784"/>
                </a:lnTo>
                <a:lnTo>
                  <a:pt x="133565" y="71120"/>
                </a:lnTo>
                <a:cubicBezTo>
                  <a:pt x="137381" y="72133"/>
                  <a:pt x="141315" y="69868"/>
                  <a:pt x="142329" y="66052"/>
                </a:cubicBezTo>
                <a:cubicBezTo>
                  <a:pt x="143342" y="62237"/>
                  <a:pt x="141077" y="58303"/>
                  <a:pt x="137261" y="57289"/>
                </a:cubicBezTo>
                <a:lnTo>
                  <a:pt x="131151" y="55650"/>
                </a:lnTo>
                <a:lnTo>
                  <a:pt x="147157" y="46410"/>
                </a:lnTo>
                <a:cubicBezTo>
                  <a:pt x="151718" y="43787"/>
                  <a:pt x="153298" y="37944"/>
                  <a:pt x="150645" y="33384"/>
                </a:cubicBezTo>
                <a:cubicBezTo>
                  <a:pt x="147992" y="28823"/>
                  <a:pt x="142180" y="27273"/>
                  <a:pt x="137619" y="29896"/>
                </a:cubicBezTo>
                <a:lnTo>
                  <a:pt x="121613" y="39137"/>
                </a:lnTo>
                <a:lnTo>
                  <a:pt x="123252" y="33026"/>
                </a:lnTo>
                <a:cubicBezTo>
                  <a:pt x="124265" y="29211"/>
                  <a:pt x="122000" y="25276"/>
                  <a:pt x="118185" y="24263"/>
                </a:cubicBezTo>
                <a:cubicBezTo>
                  <a:pt x="114370" y="23249"/>
                  <a:pt x="110435" y="25515"/>
                  <a:pt x="109422" y="29330"/>
                </a:cubicBezTo>
                <a:lnTo>
                  <a:pt x="104086" y="49271"/>
                </a:lnTo>
                <a:lnTo>
                  <a:pt x="85844" y="59793"/>
                </a:lnTo>
                <a:lnTo>
                  <a:pt x="85844" y="38749"/>
                </a:lnTo>
                <a:lnTo>
                  <a:pt x="100450" y="24144"/>
                </a:lnTo>
                <a:cubicBezTo>
                  <a:pt x="103252" y="21342"/>
                  <a:pt x="103252" y="16811"/>
                  <a:pt x="100450" y="14039"/>
                </a:cubicBezTo>
                <a:cubicBezTo>
                  <a:pt x="97648" y="11267"/>
                  <a:pt x="93117" y="11237"/>
                  <a:pt x="90345" y="14039"/>
                </a:cubicBezTo>
                <a:lnTo>
                  <a:pt x="85874" y="18510"/>
                </a:lnTo>
                <a:lnTo>
                  <a:pt x="85874" y="0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7" name="Text 25"/>
          <p:cNvSpPr/>
          <p:nvPr/>
        </p:nvSpPr>
        <p:spPr>
          <a:xfrm>
            <a:off x="814778" y="4354533"/>
            <a:ext cx="678275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Snowflake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93582" y="4558016"/>
            <a:ext cx="507858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 analytics, separates compute/storage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71458" y="1397247"/>
            <a:ext cx="5677165" cy="3540597"/>
          </a:xfrm>
          <a:custGeom>
            <a:avLst/>
            <a:gdLst/>
            <a:ahLst/>
            <a:cxnLst/>
            <a:rect l="l" t="t" r="r" b="b"/>
            <a:pathLst>
              <a:path w="5677165" h="3540597">
                <a:moveTo>
                  <a:pt x="67838" y="0"/>
                </a:moveTo>
                <a:lnTo>
                  <a:pt x="5609327" y="0"/>
                </a:lnTo>
                <a:cubicBezTo>
                  <a:pt x="5646793" y="0"/>
                  <a:pt x="5677165" y="30372"/>
                  <a:pt x="5677165" y="67838"/>
                </a:cubicBezTo>
                <a:lnTo>
                  <a:pt x="5677165" y="3472760"/>
                </a:lnTo>
                <a:cubicBezTo>
                  <a:pt x="5677165" y="3510225"/>
                  <a:pt x="5646793" y="3540597"/>
                  <a:pt x="5609327" y="3540597"/>
                </a:cubicBezTo>
                <a:lnTo>
                  <a:pt x="67838" y="3540597"/>
                </a:lnTo>
                <a:cubicBezTo>
                  <a:pt x="30372" y="3540597"/>
                  <a:pt x="0" y="3510225"/>
                  <a:pt x="0" y="3472760"/>
                </a:cubicBezTo>
                <a:lnTo>
                  <a:pt x="0" y="67838"/>
                </a:lnTo>
                <a:cubicBezTo>
                  <a:pt x="0" y="30372"/>
                  <a:pt x="30372" y="0"/>
                  <a:pt x="67838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20320">
            <a:solidFill>
              <a:srgbClr val="4A5568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30" name="Shape 28"/>
          <p:cNvSpPr/>
          <p:nvPr/>
        </p:nvSpPr>
        <p:spPr>
          <a:xfrm>
            <a:off x="6313896" y="1539690"/>
            <a:ext cx="339138" cy="339138"/>
          </a:xfrm>
          <a:custGeom>
            <a:avLst/>
            <a:gdLst/>
            <a:ahLst/>
            <a:cxnLst/>
            <a:rect l="l" t="t" r="r" b="b"/>
            <a:pathLst>
              <a:path w="339138" h="339138">
                <a:moveTo>
                  <a:pt x="67828" y="0"/>
                </a:moveTo>
                <a:lnTo>
                  <a:pt x="271310" y="0"/>
                </a:lnTo>
                <a:cubicBezTo>
                  <a:pt x="308770" y="0"/>
                  <a:pt x="339138" y="30367"/>
                  <a:pt x="339138" y="67828"/>
                </a:cubicBezTo>
                <a:lnTo>
                  <a:pt x="339138" y="271310"/>
                </a:lnTo>
                <a:cubicBezTo>
                  <a:pt x="339138" y="308770"/>
                  <a:pt x="308770" y="339138"/>
                  <a:pt x="271310" y="339138"/>
                </a:cubicBezTo>
                <a:lnTo>
                  <a:pt x="67828" y="339138"/>
                </a:lnTo>
                <a:cubicBezTo>
                  <a:pt x="30367" y="339138"/>
                  <a:pt x="0" y="308770"/>
                  <a:pt x="0" y="271310"/>
                </a:cubicBezTo>
                <a:lnTo>
                  <a:pt x="0" y="67828"/>
                </a:lnTo>
                <a:cubicBezTo>
                  <a:pt x="0" y="30393"/>
                  <a:pt x="30393" y="0"/>
                  <a:pt x="67828" y="0"/>
                </a:cubicBezTo>
                <a:close/>
              </a:path>
            </a:pathLst>
          </a:custGeom>
          <a:solidFill>
            <a:srgbClr val="4A556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Shape 29"/>
          <p:cNvSpPr/>
          <p:nvPr/>
        </p:nvSpPr>
        <p:spPr>
          <a:xfrm>
            <a:off x="6398680" y="1624475"/>
            <a:ext cx="169569" cy="169569"/>
          </a:xfrm>
          <a:custGeom>
            <a:avLst/>
            <a:gdLst/>
            <a:ahLst/>
            <a:cxnLst/>
            <a:rect l="l" t="t" r="r" b="b"/>
            <a:pathLst>
              <a:path w="169569" h="169569">
                <a:moveTo>
                  <a:pt x="84784" y="0"/>
                </a:moveTo>
                <a:cubicBezTo>
                  <a:pt x="89653" y="0"/>
                  <a:pt x="94124" y="2683"/>
                  <a:pt x="96442" y="6955"/>
                </a:cubicBezTo>
                <a:lnTo>
                  <a:pt x="167979" y="139431"/>
                </a:lnTo>
                <a:cubicBezTo>
                  <a:pt x="170198" y="143537"/>
                  <a:pt x="170099" y="148505"/>
                  <a:pt x="167714" y="152513"/>
                </a:cubicBezTo>
                <a:cubicBezTo>
                  <a:pt x="165330" y="156520"/>
                  <a:pt x="160991" y="158971"/>
                  <a:pt x="156321" y="158971"/>
                </a:cubicBezTo>
                <a:lnTo>
                  <a:pt x="13248" y="158971"/>
                </a:lnTo>
                <a:cubicBezTo>
                  <a:pt x="8578" y="158971"/>
                  <a:pt x="4272" y="156520"/>
                  <a:pt x="1855" y="152513"/>
                </a:cubicBezTo>
                <a:cubicBezTo>
                  <a:pt x="-563" y="148505"/>
                  <a:pt x="-629" y="143537"/>
                  <a:pt x="1590" y="139431"/>
                </a:cubicBezTo>
                <a:lnTo>
                  <a:pt x="73127" y="6955"/>
                </a:lnTo>
                <a:cubicBezTo>
                  <a:pt x="75445" y="2683"/>
                  <a:pt x="79916" y="0"/>
                  <a:pt x="84784" y="0"/>
                </a:cubicBezTo>
                <a:close/>
                <a:moveTo>
                  <a:pt x="84784" y="55640"/>
                </a:moveTo>
                <a:cubicBezTo>
                  <a:pt x="80380" y="55640"/>
                  <a:pt x="76836" y="59184"/>
                  <a:pt x="76836" y="63588"/>
                </a:cubicBezTo>
                <a:lnTo>
                  <a:pt x="76836" y="100682"/>
                </a:lnTo>
                <a:cubicBezTo>
                  <a:pt x="76836" y="105086"/>
                  <a:pt x="80380" y="108630"/>
                  <a:pt x="84784" y="108630"/>
                </a:cubicBezTo>
                <a:cubicBezTo>
                  <a:pt x="89189" y="108630"/>
                  <a:pt x="92733" y="105086"/>
                  <a:pt x="92733" y="100682"/>
                </a:cubicBezTo>
                <a:lnTo>
                  <a:pt x="92733" y="63588"/>
                </a:lnTo>
                <a:cubicBezTo>
                  <a:pt x="92733" y="59184"/>
                  <a:pt x="89189" y="55640"/>
                  <a:pt x="84784" y="55640"/>
                </a:cubicBezTo>
                <a:close/>
                <a:moveTo>
                  <a:pt x="93627" y="127177"/>
                </a:moveTo>
                <a:cubicBezTo>
                  <a:pt x="93828" y="123894"/>
                  <a:pt x="92191" y="120771"/>
                  <a:pt x="89378" y="119069"/>
                </a:cubicBezTo>
                <a:cubicBezTo>
                  <a:pt x="86564" y="117367"/>
                  <a:pt x="83038" y="117367"/>
                  <a:pt x="80224" y="119069"/>
                </a:cubicBezTo>
                <a:cubicBezTo>
                  <a:pt x="77411" y="120771"/>
                  <a:pt x="75774" y="123894"/>
                  <a:pt x="75975" y="127177"/>
                </a:cubicBezTo>
                <a:cubicBezTo>
                  <a:pt x="75774" y="130459"/>
                  <a:pt x="77411" y="133582"/>
                  <a:pt x="80224" y="135284"/>
                </a:cubicBezTo>
                <a:cubicBezTo>
                  <a:pt x="83038" y="136986"/>
                  <a:pt x="86564" y="136986"/>
                  <a:pt x="89378" y="135284"/>
                </a:cubicBezTo>
                <a:cubicBezTo>
                  <a:pt x="92191" y="133582"/>
                  <a:pt x="93828" y="130459"/>
                  <a:pt x="93627" y="127177"/>
                </a:cubicBezTo>
                <a:close/>
              </a:path>
            </a:pathLst>
          </a:custGeom>
          <a:solidFill>
            <a:srgbClr val="E2E8F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Text 30"/>
          <p:cNvSpPr/>
          <p:nvPr/>
        </p:nvSpPr>
        <p:spPr>
          <a:xfrm>
            <a:off x="6754775" y="1573604"/>
            <a:ext cx="1619382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2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Use with Caution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13896" y="1980569"/>
            <a:ext cx="5392289" cy="508707"/>
          </a:xfrm>
          <a:custGeom>
            <a:avLst/>
            <a:gdLst/>
            <a:ahLst/>
            <a:cxnLst/>
            <a:rect l="l" t="t" r="r" b="b"/>
            <a:pathLst>
              <a:path w="5392289" h="508707">
                <a:moveTo>
                  <a:pt x="67826" y="0"/>
                </a:moveTo>
                <a:lnTo>
                  <a:pt x="5324463" y="0"/>
                </a:lnTo>
                <a:cubicBezTo>
                  <a:pt x="5361923" y="0"/>
                  <a:pt x="5392289" y="30367"/>
                  <a:pt x="5392289" y="67826"/>
                </a:cubicBezTo>
                <a:lnTo>
                  <a:pt x="5392289" y="440881"/>
                </a:lnTo>
                <a:cubicBezTo>
                  <a:pt x="5392289" y="478340"/>
                  <a:pt x="5361923" y="508707"/>
                  <a:pt x="5324463" y="508707"/>
                </a:cubicBezTo>
                <a:lnTo>
                  <a:pt x="67826" y="508707"/>
                </a:lnTo>
                <a:cubicBezTo>
                  <a:pt x="30367" y="508707"/>
                  <a:pt x="0" y="478340"/>
                  <a:pt x="0" y="440881"/>
                </a:cubicBezTo>
                <a:lnTo>
                  <a:pt x="0" y="67826"/>
                </a:lnTo>
                <a:cubicBezTo>
                  <a:pt x="0" y="30367"/>
                  <a:pt x="30367" y="0"/>
                  <a:pt x="67826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4" name="Shape 32"/>
          <p:cNvSpPr/>
          <p:nvPr/>
        </p:nvSpPr>
        <p:spPr>
          <a:xfrm>
            <a:off x="6402920" y="2073832"/>
            <a:ext cx="152612" cy="152612"/>
          </a:xfrm>
          <a:custGeom>
            <a:avLst/>
            <a:gdLst/>
            <a:ahLst/>
            <a:cxnLst/>
            <a:rect l="l" t="t" r="r" b="b"/>
            <a:pathLst>
              <a:path w="152612" h="152612">
                <a:moveTo>
                  <a:pt x="149810" y="44889"/>
                </a:moveTo>
                <a:lnTo>
                  <a:pt x="121195" y="73504"/>
                </a:lnTo>
                <a:cubicBezTo>
                  <a:pt x="118453" y="76246"/>
                  <a:pt x="114370" y="77051"/>
                  <a:pt x="110793" y="75561"/>
                </a:cubicBezTo>
                <a:cubicBezTo>
                  <a:pt x="107216" y="74070"/>
                  <a:pt x="104921" y="70613"/>
                  <a:pt x="104921" y="66768"/>
                </a:cubicBezTo>
                <a:lnTo>
                  <a:pt x="104921" y="47691"/>
                </a:lnTo>
                <a:lnTo>
                  <a:pt x="9538" y="47691"/>
                </a:lnTo>
                <a:cubicBezTo>
                  <a:pt x="4262" y="47691"/>
                  <a:pt x="0" y="43429"/>
                  <a:pt x="0" y="38153"/>
                </a:cubicBezTo>
                <a:cubicBezTo>
                  <a:pt x="0" y="32877"/>
                  <a:pt x="4262" y="28615"/>
                  <a:pt x="9538" y="28615"/>
                </a:cubicBezTo>
                <a:lnTo>
                  <a:pt x="104921" y="28615"/>
                </a:lnTo>
                <a:lnTo>
                  <a:pt x="104921" y="9538"/>
                </a:lnTo>
                <a:cubicBezTo>
                  <a:pt x="104921" y="5693"/>
                  <a:pt x="107246" y="2206"/>
                  <a:pt x="110823" y="715"/>
                </a:cubicBezTo>
                <a:cubicBezTo>
                  <a:pt x="114399" y="-775"/>
                  <a:pt x="118483" y="60"/>
                  <a:pt x="121225" y="2772"/>
                </a:cubicBezTo>
                <a:lnTo>
                  <a:pt x="149840" y="31387"/>
                </a:lnTo>
                <a:cubicBezTo>
                  <a:pt x="153566" y="35113"/>
                  <a:pt x="153566" y="41163"/>
                  <a:pt x="149840" y="44889"/>
                </a:cubicBezTo>
                <a:close/>
                <a:moveTo>
                  <a:pt x="31387" y="149810"/>
                </a:moveTo>
                <a:lnTo>
                  <a:pt x="2772" y="121195"/>
                </a:lnTo>
                <a:cubicBezTo>
                  <a:pt x="-954" y="117469"/>
                  <a:pt x="-954" y="111419"/>
                  <a:pt x="2772" y="107693"/>
                </a:cubicBezTo>
                <a:lnTo>
                  <a:pt x="31387" y="79078"/>
                </a:lnTo>
                <a:cubicBezTo>
                  <a:pt x="34129" y="76336"/>
                  <a:pt x="38213" y="75531"/>
                  <a:pt x="41789" y="77021"/>
                </a:cubicBezTo>
                <a:cubicBezTo>
                  <a:pt x="45366" y="78512"/>
                  <a:pt x="47691" y="81999"/>
                  <a:pt x="47691" y="85844"/>
                </a:cubicBezTo>
                <a:lnTo>
                  <a:pt x="47691" y="104921"/>
                </a:lnTo>
                <a:lnTo>
                  <a:pt x="143074" y="104921"/>
                </a:lnTo>
                <a:cubicBezTo>
                  <a:pt x="148350" y="104921"/>
                  <a:pt x="152612" y="109183"/>
                  <a:pt x="152612" y="114459"/>
                </a:cubicBezTo>
                <a:cubicBezTo>
                  <a:pt x="152612" y="119735"/>
                  <a:pt x="148350" y="123997"/>
                  <a:pt x="143074" y="123997"/>
                </a:cubicBezTo>
                <a:lnTo>
                  <a:pt x="47691" y="123997"/>
                </a:lnTo>
                <a:lnTo>
                  <a:pt x="47691" y="143074"/>
                </a:lnTo>
                <a:cubicBezTo>
                  <a:pt x="47691" y="146919"/>
                  <a:pt x="45366" y="150406"/>
                  <a:pt x="41789" y="151897"/>
                </a:cubicBezTo>
                <a:cubicBezTo>
                  <a:pt x="38213" y="153387"/>
                  <a:pt x="34129" y="152552"/>
                  <a:pt x="31387" y="149840"/>
                </a:cubicBezTo>
                <a:close/>
              </a:path>
            </a:pathLst>
          </a:custGeom>
          <a:solidFill>
            <a:srgbClr val="A0AEC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5" name="Text 33"/>
          <p:cNvSpPr/>
          <p:nvPr/>
        </p:nvSpPr>
        <p:spPr>
          <a:xfrm>
            <a:off x="6640316" y="2048397"/>
            <a:ext cx="1178503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Data Factory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19120" y="2251879"/>
            <a:ext cx="507858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Good for simple ELT, not complex logic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13896" y="2557103"/>
            <a:ext cx="5392289" cy="508707"/>
          </a:xfrm>
          <a:custGeom>
            <a:avLst/>
            <a:gdLst/>
            <a:ahLst/>
            <a:cxnLst/>
            <a:rect l="l" t="t" r="r" b="b"/>
            <a:pathLst>
              <a:path w="5392289" h="508707">
                <a:moveTo>
                  <a:pt x="67826" y="0"/>
                </a:moveTo>
                <a:lnTo>
                  <a:pt x="5324463" y="0"/>
                </a:lnTo>
                <a:cubicBezTo>
                  <a:pt x="5361923" y="0"/>
                  <a:pt x="5392289" y="30367"/>
                  <a:pt x="5392289" y="67826"/>
                </a:cubicBezTo>
                <a:lnTo>
                  <a:pt x="5392289" y="440881"/>
                </a:lnTo>
                <a:cubicBezTo>
                  <a:pt x="5392289" y="478340"/>
                  <a:pt x="5361923" y="508707"/>
                  <a:pt x="5324463" y="508707"/>
                </a:cubicBezTo>
                <a:lnTo>
                  <a:pt x="67826" y="508707"/>
                </a:lnTo>
                <a:cubicBezTo>
                  <a:pt x="30367" y="508707"/>
                  <a:pt x="0" y="478340"/>
                  <a:pt x="0" y="440881"/>
                </a:cubicBezTo>
                <a:lnTo>
                  <a:pt x="0" y="67826"/>
                </a:lnTo>
                <a:cubicBezTo>
                  <a:pt x="0" y="30367"/>
                  <a:pt x="30367" y="0"/>
                  <a:pt x="67826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8" name="Shape 36"/>
          <p:cNvSpPr/>
          <p:nvPr/>
        </p:nvSpPr>
        <p:spPr>
          <a:xfrm>
            <a:off x="6402920" y="2650366"/>
            <a:ext cx="152612" cy="152612"/>
          </a:xfrm>
          <a:custGeom>
            <a:avLst/>
            <a:gdLst/>
            <a:ahLst/>
            <a:cxnLst/>
            <a:rect l="l" t="t" r="r" b="b"/>
            <a:pathLst>
              <a:path w="152612" h="152612">
                <a:moveTo>
                  <a:pt x="9538" y="9538"/>
                </a:moveTo>
                <a:cubicBezTo>
                  <a:pt x="14814" y="9538"/>
                  <a:pt x="19076" y="13801"/>
                  <a:pt x="19076" y="19076"/>
                </a:cubicBezTo>
                <a:lnTo>
                  <a:pt x="19076" y="119228"/>
                </a:lnTo>
                <a:cubicBezTo>
                  <a:pt x="19076" y="121851"/>
                  <a:pt x="21223" y="123997"/>
                  <a:pt x="23846" y="123997"/>
                </a:cubicBezTo>
                <a:lnTo>
                  <a:pt x="143074" y="123997"/>
                </a:lnTo>
                <a:cubicBezTo>
                  <a:pt x="148350" y="123997"/>
                  <a:pt x="152612" y="128260"/>
                  <a:pt x="152612" y="133535"/>
                </a:cubicBezTo>
                <a:cubicBezTo>
                  <a:pt x="152612" y="138811"/>
                  <a:pt x="148350" y="143074"/>
                  <a:pt x="143074" y="143074"/>
                </a:cubicBezTo>
                <a:lnTo>
                  <a:pt x="23846" y="143074"/>
                </a:lnTo>
                <a:cubicBezTo>
                  <a:pt x="10671" y="143074"/>
                  <a:pt x="0" y="132403"/>
                  <a:pt x="0" y="119228"/>
                </a:cubicBezTo>
                <a:lnTo>
                  <a:pt x="0" y="19076"/>
                </a:lnTo>
                <a:cubicBezTo>
                  <a:pt x="0" y="13801"/>
                  <a:pt x="4262" y="9538"/>
                  <a:pt x="9538" y="9538"/>
                </a:cubicBezTo>
                <a:close/>
                <a:moveTo>
                  <a:pt x="38153" y="28615"/>
                </a:moveTo>
                <a:cubicBezTo>
                  <a:pt x="38153" y="23339"/>
                  <a:pt x="42415" y="19076"/>
                  <a:pt x="47691" y="19076"/>
                </a:cubicBezTo>
                <a:lnTo>
                  <a:pt x="104921" y="19076"/>
                </a:lnTo>
                <a:cubicBezTo>
                  <a:pt x="110197" y="19076"/>
                  <a:pt x="114459" y="23339"/>
                  <a:pt x="114459" y="28615"/>
                </a:cubicBezTo>
                <a:cubicBezTo>
                  <a:pt x="114459" y="33891"/>
                  <a:pt x="110197" y="38153"/>
                  <a:pt x="104921" y="38153"/>
                </a:cubicBezTo>
                <a:lnTo>
                  <a:pt x="47691" y="38153"/>
                </a:lnTo>
                <a:cubicBezTo>
                  <a:pt x="42415" y="38153"/>
                  <a:pt x="38153" y="33891"/>
                  <a:pt x="38153" y="28615"/>
                </a:cubicBezTo>
                <a:close/>
                <a:moveTo>
                  <a:pt x="47691" y="52460"/>
                </a:moveTo>
                <a:lnTo>
                  <a:pt x="85844" y="52460"/>
                </a:lnTo>
                <a:cubicBezTo>
                  <a:pt x="91120" y="52460"/>
                  <a:pt x="95382" y="56723"/>
                  <a:pt x="95382" y="61999"/>
                </a:cubicBezTo>
                <a:cubicBezTo>
                  <a:pt x="95382" y="67274"/>
                  <a:pt x="91120" y="71537"/>
                  <a:pt x="85844" y="71537"/>
                </a:cubicBezTo>
                <a:lnTo>
                  <a:pt x="47691" y="71537"/>
                </a:lnTo>
                <a:cubicBezTo>
                  <a:pt x="42415" y="71537"/>
                  <a:pt x="38153" y="67274"/>
                  <a:pt x="38153" y="61999"/>
                </a:cubicBezTo>
                <a:cubicBezTo>
                  <a:pt x="38153" y="56723"/>
                  <a:pt x="42415" y="52460"/>
                  <a:pt x="47691" y="52460"/>
                </a:cubicBezTo>
                <a:close/>
                <a:moveTo>
                  <a:pt x="47691" y="85844"/>
                </a:moveTo>
                <a:lnTo>
                  <a:pt x="123997" y="85844"/>
                </a:lnTo>
                <a:cubicBezTo>
                  <a:pt x="129273" y="85844"/>
                  <a:pt x="133535" y="90107"/>
                  <a:pt x="133535" y="95382"/>
                </a:cubicBezTo>
                <a:cubicBezTo>
                  <a:pt x="133535" y="100658"/>
                  <a:pt x="129273" y="104921"/>
                  <a:pt x="123997" y="104921"/>
                </a:cubicBezTo>
                <a:lnTo>
                  <a:pt x="47691" y="104921"/>
                </a:lnTo>
                <a:cubicBezTo>
                  <a:pt x="42415" y="104921"/>
                  <a:pt x="38153" y="100658"/>
                  <a:pt x="38153" y="95382"/>
                </a:cubicBezTo>
                <a:cubicBezTo>
                  <a:pt x="38153" y="90107"/>
                  <a:pt x="42415" y="85844"/>
                  <a:pt x="47691" y="85844"/>
                </a:cubicBezTo>
                <a:close/>
              </a:path>
            </a:pathLst>
          </a:custGeom>
          <a:solidFill>
            <a:srgbClr val="A0AEC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9" name="Text 37"/>
          <p:cNvSpPr/>
          <p:nvPr/>
        </p:nvSpPr>
        <p:spPr>
          <a:xfrm>
            <a:off x="6640316" y="2624931"/>
            <a:ext cx="932629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Synapse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619120" y="2828413"/>
            <a:ext cx="507858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Powerful but has learning curve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17287" y="3170942"/>
            <a:ext cx="5382115" cy="854627"/>
          </a:xfrm>
          <a:custGeom>
            <a:avLst/>
            <a:gdLst/>
            <a:ahLst/>
            <a:cxnLst/>
            <a:rect l="l" t="t" r="r" b="b"/>
            <a:pathLst>
              <a:path w="5382115" h="854627">
                <a:moveTo>
                  <a:pt x="67832" y="0"/>
                </a:moveTo>
                <a:lnTo>
                  <a:pt x="5314283" y="0"/>
                </a:lnTo>
                <a:cubicBezTo>
                  <a:pt x="5351746" y="0"/>
                  <a:pt x="5382115" y="30369"/>
                  <a:pt x="5382115" y="67832"/>
                </a:cubicBezTo>
                <a:lnTo>
                  <a:pt x="5382115" y="786795"/>
                </a:lnTo>
                <a:cubicBezTo>
                  <a:pt x="5382115" y="824258"/>
                  <a:pt x="5351746" y="854627"/>
                  <a:pt x="5314283" y="854627"/>
                </a:cubicBezTo>
                <a:lnTo>
                  <a:pt x="67832" y="854627"/>
                </a:lnTo>
                <a:cubicBezTo>
                  <a:pt x="30369" y="854627"/>
                  <a:pt x="0" y="824258"/>
                  <a:pt x="0" y="786795"/>
                </a:cubicBezTo>
                <a:lnTo>
                  <a:pt x="0" y="67832"/>
                </a:lnTo>
                <a:cubicBezTo>
                  <a:pt x="0" y="30369"/>
                  <a:pt x="30369" y="0"/>
                  <a:pt x="67832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42" name="Shape 40"/>
          <p:cNvSpPr/>
          <p:nvPr/>
        </p:nvSpPr>
        <p:spPr>
          <a:xfrm>
            <a:off x="6433018" y="3309987"/>
            <a:ext cx="114459" cy="152612"/>
          </a:xfrm>
          <a:custGeom>
            <a:avLst/>
            <a:gdLst/>
            <a:ahLst/>
            <a:cxnLst/>
            <a:rect l="l" t="t" r="r" b="b"/>
            <a:pathLst>
              <a:path w="114459" h="152612">
                <a:moveTo>
                  <a:pt x="87305" y="114459"/>
                </a:moveTo>
                <a:cubicBezTo>
                  <a:pt x="89481" y="107812"/>
                  <a:pt x="93833" y="101791"/>
                  <a:pt x="98751" y="96605"/>
                </a:cubicBezTo>
                <a:cubicBezTo>
                  <a:pt x="108498" y="86351"/>
                  <a:pt x="114459" y="72491"/>
                  <a:pt x="114459" y="57229"/>
                </a:cubicBezTo>
                <a:cubicBezTo>
                  <a:pt x="114459" y="25634"/>
                  <a:pt x="88825" y="0"/>
                  <a:pt x="57229" y="0"/>
                </a:cubicBezTo>
                <a:cubicBezTo>
                  <a:pt x="25634" y="0"/>
                  <a:pt x="0" y="25634"/>
                  <a:pt x="0" y="57229"/>
                </a:cubicBezTo>
                <a:cubicBezTo>
                  <a:pt x="0" y="72491"/>
                  <a:pt x="5961" y="86351"/>
                  <a:pt x="15708" y="96605"/>
                </a:cubicBezTo>
                <a:cubicBezTo>
                  <a:pt x="20626" y="101791"/>
                  <a:pt x="25008" y="107812"/>
                  <a:pt x="27154" y="114459"/>
                </a:cubicBezTo>
                <a:lnTo>
                  <a:pt x="87275" y="114459"/>
                </a:lnTo>
                <a:close/>
                <a:moveTo>
                  <a:pt x="85844" y="128766"/>
                </a:moveTo>
                <a:lnTo>
                  <a:pt x="28615" y="128766"/>
                </a:lnTo>
                <a:lnTo>
                  <a:pt x="28615" y="133535"/>
                </a:lnTo>
                <a:cubicBezTo>
                  <a:pt x="28615" y="146710"/>
                  <a:pt x="39286" y="157381"/>
                  <a:pt x="52460" y="157381"/>
                </a:cubicBezTo>
                <a:lnTo>
                  <a:pt x="61999" y="157381"/>
                </a:lnTo>
                <a:cubicBezTo>
                  <a:pt x="75173" y="157381"/>
                  <a:pt x="85844" y="146710"/>
                  <a:pt x="85844" y="133535"/>
                </a:cubicBezTo>
                <a:lnTo>
                  <a:pt x="85844" y="128766"/>
                </a:lnTo>
                <a:close/>
                <a:moveTo>
                  <a:pt x="54845" y="33384"/>
                </a:moveTo>
                <a:cubicBezTo>
                  <a:pt x="42982" y="33384"/>
                  <a:pt x="33384" y="42982"/>
                  <a:pt x="33384" y="54845"/>
                </a:cubicBezTo>
                <a:cubicBezTo>
                  <a:pt x="33384" y="58809"/>
                  <a:pt x="30195" y="61999"/>
                  <a:pt x="26230" y="61999"/>
                </a:cubicBezTo>
                <a:cubicBezTo>
                  <a:pt x="22266" y="61999"/>
                  <a:pt x="19076" y="58809"/>
                  <a:pt x="19076" y="54845"/>
                </a:cubicBezTo>
                <a:cubicBezTo>
                  <a:pt x="19076" y="35083"/>
                  <a:pt x="35083" y="19076"/>
                  <a:pt x="54845" y="19076"/>
                </a:cubicBezTo>
                <a:cubicBezTo>
                  <a:pt x="58809" y="19076"/>
                  <a:pt x="61999" y="22266"/>
                  <a:pt x="61999" y="26230"/>
                </a:cubicBezTo>
                <a:cubicBezTo>
                  <a:pt x="61999" y="30195"/>
                  <a:pt x="58809" y="33384"/>
                  <a:pt x="54845" y="3338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3" name="Text 41"/>
          <p:cNvSpPr/>
          <p:nvPr/>
        </p:nvSpPr>
        <p:spPr>
          <a:xfrm>
            <a:off x="6627386" y="3276073"/>
            <a:ext cx="5036195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Principle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627386" y="3513470"/>
            <a:ext cx="5036195" cy="406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what fits your </a:t>
            </a:r>
            <a:r>
              <a:rPr lang="en-US" sz="1068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needs, budget, and team expertise</a:t>
            </a:r>
            <a:r>
              <a:rPr lang="en-US" sz="1068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These tools work well together, but they're not the only options.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42529" y="5083676"/>
            <a:ext cx="11512029" cy="1431161"/>
          </a:xfrm>
          <a:custGeom>
            <a:avLst/>
            <a:gdLst/>
            <a:ahLst/>
            <a:cxnLst/>
            <a:rect l="l" t="t" r="r" b="b"/>
            <a:pathLst>
              <a:path w="11512029" h="1431161">
                <a:moveTo>
                  <a:pt x="67823" y="0"/>
                </a:moveTo>
                <a:lnTo>
                  <a:pt x="11444206" y="0"/>
                </a:lnTo>
                <a:cubicBezTo>
                  <a:pt x="11481664" y="0"/>
                  <a:pt x="11512029" y="30365"/>
                  <a:pt x="11512029" y="67823"/>
                </a:cubicBezTo>
                <a:lnTo>
                  <a:pt x="11512029" y="1363338"/>
                </a:lnTo>
                <a:cubicBezTo>
                  <a:pt x="11512029" y="1400796"/>
                  <a:pt x="11481664" y="1431161"/>
                  <a:pt x="11444206" y="1431161"/>
                </a:cubicBezTo>
                <a:lnTo>
                  <a:pt x="67823" y="1431161"/>
                </a:lnTo>
                <a:cubicBezTo>
                  <a:pt x="30365" y="1431161"/>
                  <a:pt x="0" y="1400796"/>
                  <a:pt x="0" y="1363338"/>
                </a:cubicBezTo>
                <a:lnTo>
                  <a:pt x="0" y="67823"/>
                </a:lnTo>
                <a:cubicBezTo>
                  <a:pt x="0" y="30365"/>
                  <a:pt x="30365" y="0"/>
                  <a:pt x="67823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46" name="Text 44"/>
          <p:cNvSpPr/>
          <p:nvPr/>
        </p:nvSpPr>
        <p:spPr>
          <a:xfrm>
            <a:off x="481576" y="5222720"/>
            <a:ext cx="11318720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5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Production Architecture Stack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81576" y="5561858"/>
            <a:ext cx="1788951" cy="813930"/>
          </a:xfrm>
          <a:custGeom>
            <a:avLst/>
            <a:gdLst/>
            <a:ahLst/>
            <a:cxnLst/>
            <a:rect l="l" t="t" r="r" b="b"/>
            <a:pathLst>
              <a:path w="1788951" h="813930">
                <a:moveTo>
                  <a:pt x="67825" y="0"/>
                </a:moveTo>
                <a:lnTo>
                  <a:pt x="1721126" y="0"/>
                </a:lnTo>
                <a:cubicBezTo>
                  <a:pt x="1758585" y="0"/>
                  <a:pt x="1788951" y="30366"/>
                  <a:pt x="1788951" y="67825"/>
                </a:cubicBezTo>
                <a:lnTo>
                  <a:pt x="1788951" y="746106"/>
                </a:lnTo>
                <a:cubicBezTo>
                  <a:pt x="1788951" y="783564"/>
                  <a:pt x="1758585" y="813930"/>
                  <a:pt x="1721126" y="813930"/>
                </a:cubicBezTo>
                <a:lnTo>
                  <a:pt x="67825" y="813930"/>
                </a:lnTo>
                <a:cubicBezTo>
                  <a:pt x="30391" y="813930"/>
                  <a:pt x="0" y="783539"/>
                  <a:pt x="0" y="746106"/>
                </a:cubicBezTo>
                <a:lnTo>
                  <a:pt x="0" y="67825"/>
                </a:lnTo>
                <a:cubicBezTo>
                  <a:pt x="0" y="30366"/>
                  <a:pt x="30366" y="0"/>
                  <a:pt x="67825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8" name="Shape 46"/>
          <p:cNvSpPr/>
          <p:nvPr/>
        </p:nvSpPr>
        <p:spPr>
          <a:xfrm>
            <a:off x="1260532" y="5629686"/>
            <a:ext cx="228918" cy="203483"/>
          </a:xfrm>
          <a:custGeom>
            <a:avLst/>
            <a:gdLst/>
            <a:ahLst/>
            <a:cxnLst/>
            <a:rect l="l" t="t" r="r" b="b"/>
            <a:pathLst>
              <a:path w="228918" h="203483">
                <a:moveTo>
                  <a:pt x="57229" y="190765"/>
                </a:moveTo>
                <a:cubicBezTo>
                  <a:pt x="25634" y="190765"/>
                  <a:pt x="0" y="165131"/>
                  <a:pt x="0" y="133535"/>
                </a:cubicBezTo>
                <a:cubicBezTo>
                  <a:pt x="0" y="108339"/>
                  <a:pt x="16295" y="86957"/>
                  <a:pt x="38908" y="79287"/>
                </a:cubicBezTo>
                <a:cubicBezTo>
                  <a:pt x="38391" y="76226"/>
                  <a:pt x="38153" y="73127"/>
                  <a:pt x="38153" y="69947"/>
                </a:cubicBezTo>
                <a:cubicBezTo>
                  <a:pt x="38153" y="38352"/>
                  <a:pt x="63787" y="12718"/>
                  <a:pt x="95382" y="12718"/>
                </a:cubicBezTo>
                <a:cubicBezTo>
                  <a:pt x="117400" y="12718"/>
                  <a:pt x="136516" y="25157"/>
                  <a:pt x="146094" y="43359"/>
                </a:cubicBezTo>
                <a:cubicBezTo>
                  <a:pt x="151738" y="40061"/>
                  <a:pt x="158335" y="38153"/>
                  <a:pt x="165330" y="38153"/>
                </a:cubicBezTo>
                <a:cubicBezTo>
                  <a:pt x="186393" y="38153"/>
                  <a:pt x="203483" y="55242"/>
                  <a:pt x="203483" y="76306"/>
                </a:cubicBezTo>
                <a:cubicBezTo>
                  <a:pt x="203483" y="82546"/>
                  <a:pt x="201972" y="88467"/>
                  <a:pt x="199310" y="93674"/>
                </a:cubicBezTo>
                <a:cubicBezTo>
                  <a:pt x="216796" y="101741"/>
                  <a:pt x="228918" y="119387"/>
                  <a:pt x="228918" y="139894"/>
                </a:cubicBezTo>
                <a:cubicBezTo>
                  <a:pt x="228918" y="167992"/>
                  <a:pt x="206145" y="190765"/>
                  <a:pt x="178047" y="190765"/>
                </a:cubicBezTo>
                <a:lnTo>
                  <a:pt x="57229" y="190765"/>
                </a:lnTo>
                <a:close/>
                <a:moveTo>
                  <a:pt x="121215" y="75909"/>
                </a:moveTo>
                <a:cubicBezTo>
                  <a:pt x="117479" y="72173"/>
                  <a:pt x="111439" y="72173"/>
                  <a:pt x="107742" y="75909"/>
                </a:cubicBezTo>
                <a:lnTo>
                  <a:pt x="79128" y="104523"/>
                </a:lnTo>
                <a:cubicBezTo>
                  <a:pt x="75392" y="108259"/>
                  <a:pt x="75392" y="114300"/>
                  <a:pt x="79128" y="117996"/>
                </a:cubicBezTo>
                <a:cubicBezTo>
                  <a:pt x="82864" y="121692"/>
                  <a:pt x="88904" y="121732"/>
                  <a:pt x="92600" y="117996"/>
                </a:cubicBezTo>
                <a:lnTo>
                  <a:pt x="104921" y="105676"/>
                </a:lnTo>
                <a:lnTo>
                  <a:pt x="104921" y="146253"/>
                </a:lnTo>
                <a:cubicBezTo>
                  <a:pt x="104921" y="151539"/>
                  <a:pt x="109173" y="155791"/>
                  <a:pt x="114459" y="155791"/>
                </a:cubicBezTo>
                <a:cubicBezTo>
                  <a:pt x="119745" y="155791"/>
                  <a:pt x="123997" y="151539"/>
                  <a:pt x="123997" y="146253"/>
                </a:cubicBezTo>
                <a:lnTo>
                  <a:pt x="123997" y="105676"/>
                </a:lnTo>
                <a:lnTo>
                  <a:pt x="136317" y="117996"/>
                </a:lnTo>
                <a:cubicBezTo>
                  <a:pt x="140053" y="121732"/>
                  <a:pt x="146094" y="121732"/>
                  <a:pt x="149790" y="117996"/>
                </a:cubicBezTo>
                <a:cubicBezTo>
                  <a:pt x="153486" y="114260"/>
                  <a:pt x="153526" y="108219"/>
                  <a:pt x="149790" y="104523"/>
                </a:cubicBezTo>
                <a:lnTo>
                  <a:pt x="121175" y="75909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9" name="Text 47"/>
          <p:cNvSpPr/>
          <p:nvPr/>
        </p:nvSpPr>
        <p:spPr>
          <a:xfrm>
            <a:off x="515489" y="5900996"/>
            <a:ext cx="1721124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Ingestion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519729" y="6138392"/>
            <a:ext cx="1712645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ADF + Event Hubs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2370255" y="5561858"/>
            <a:ext cx="1788951" cy="813930"/>
          </a:xfrm>
          <a:custGeom>
            <a:avLst/>
            <a:gdLst/>
            <a:ahLst/>
            <a:cxnLst/>
            <a:rect l="l" t="t" r="r" b="b"/>
            <a:pathLst>
              <a:path w="1788951" h="813930">
                <a:moveTo>
                  <a:pt x="67825" y="0"/>
                </a:moveTo>
                <a:lnTo>
                  <a:pt x="1721126" y="0"/>
                </a:lnTo>
                <a:cubicBezTo>
                  <a:pt x="1758585" y="0"/>
                  <a:pt x="1788951" y="30366"/>
                  <a:pt x="1788951" y="67825"/>
                </a:cubicBezTo>
                <a:lnTo>
                  <a:pt x="1788951" y="746106"/>
                </a:lnTo>
                <a:cubicBezTo>
                  <a:pt x="1788951" y="783564"/>
                  <a:pt x="1758585" y="813930"/>
                  <a:pt x="1721126" y="813930"/>
                </a:cubicBezTo>
                <a:lnTo>
                  <a:pt x="67825" y="813930"/>
                </a:lnTo>
                <a:cubicBezTo>
                  <a:pt x="30391" y="813930"/>
                  <a:pt x="0" y="783539"/>
                  <a:pt x="0" y="746106"/>
                </a:cubicBezTo>
                <a:lnTo>
                  <a:pt x="0" y="67825"/>
                </a:lnTo>
                <a:cubicBezTo>
                  <a:pt x="0" y="30366"/>
                  <a:pt x="30366" y="0"/>
                  <a:pt x="67825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2" name="Shape 50"/>
          <p:cNvSpPr/>
          <p:nvPr/>
        </p:nvSpPr>
        <p:spPr>
          <a:xfrm>
            <a:off x="3174753" y="5629686"/>
            <a:ext cx="178047" cy="203483"/>
          </a:xfrm>
          <a:custGeom>
            <a:avLst/>
            <a:gdLst/>
            <a:ahLst/>
            <a:cxnLst/>
            <a:rect l="l" t="t" r="r" b="b"/>
            <a:pathLst>
              <a:path w="178047" h="203483">
                <a:moveTo>
                  <a:pt x="178047" y="81790"/>
                </a:moveTo>
                <a:cubicBezTo>
                  <a:pt x="172165" y="85685"/>
                  <a:pt x="165409" y="88825"/>
                  <a:pt x="158375" y="91329"/>
                </a:cubicBezTo>
                <a:cubicBezTo>
                  <a:pt x="139696" y="98005"/>
                  <a:pt x="115174" y="101741"/>
                  <a:pt x="89024" y="101741"/>
                </a:cubicBezTo>
                <a:cubicBezTo>
                  <a:pt x="62873" y="101741"/>
                  <a:pt x="38312" y="97966"/>
                  <a:pt x="19673" y="91329"/>
                </a:cubicBezTo>
                <a:cubicBezTo>
                  <a:pt x="12678" y="88825"/>
                  <a:pt x="5882" y="85685"/>
                  <a:pt x="0" y="81790"/>
                </a:cubicBezTo>
                <a:lnTo>
                  <a:pt x="0" y="114459"/>
                </a:lnTo>
                <a:cubicBezTo>
                  <a:pt x="0" y="132025"/>
                  <a:pt x="39862" y="146253"/>
                  <a:pt x="89024" y="146253"/>
                </a:cubicBezTo>
                <a:cubicBezTo>
                  <a:pt x="138185" y="146253"/>
                  <a:pt x="178047" y="132025"/>
                  <a:pt x="178047" y="114459"/>
                </a:cubicBezTo>
                <a:lnTo>
                  <a:pt x="178047" y="81790"/>
                </a:lnTo>
                <a:close/>
                <a:moveTo>
                  <a:pt x="178047" y="50871"/>
                </a:moveTo>
                <a:lnTo>
                  <a:pt x="178047" y="31794"/>
                </a:lnTo>
                <a:cubicBezTo>
                  <a:pt x="178047" y="14228"/>
                  <a:pt x="138185" y="0"/>
                  <a:pt x="89024" y="0"/>
                </a:cubicBezTo>
                <a:cubicBezTo>
                  <a:pt x="39862" y="0"/>
                  <a:pt x="0" y="14228"/>
                  <a:pt x="0" y="31794"/>
                </a:cubicBezTo>
                <a:lnTo>
                  <a:pt x="0" y="50871"/>
                </a:lnTo>
                <a:cubicBezTo>
                  <a:pt x="0" y="68437"/>
                  <a:pt x="39862" y="82665"/>
                  <a:pt x="89024" y="82665"/>
                </a:cubicBezTo>
                <a:cubicBezTo>
                  <a:pt x="138185" y="82665"/>
                  <a:pt x="178047" y="68437"/>
                  <a:pt x="178047" y="50871"/>
                </a:cubicBezTo>
                <a:close/>
                <a:moveTo>
                  <a:pt x="158375" y="154917"/>
                </a:moveTo>
                <a:cubicBezTo>
                  <a:pt x="139735" y="161554"/>
                  <a:pt x="115214" y="165330"/>
                  <a:pt x="89024" y="165330"/>
                </a:cubicBezTo>
                <a:cubicBezTo>
                  <a:pt x="62833" y="165330"/>
                  <a:pt x="38312" y="161554"/>
                  <a:pt x="19673" y="154917"/>
                </a:cubicBezTo>
                <a:cubicBezTo>
                  <a:pt x="12678" y="152413"/>
                  <a:pt x="5882" y="149274"/>
                  <a:pt x="0" y="145379"/>
                </a:cubicBezTo>
                <a:lnTo>
                  <a:pt x="0" y="171688"/>
                </a:lnTo>
                <a:cubicBezTo>
                  <a:pt x="0" y="189255"/>
                  <a:pt x="39862" y="203483"/>
                  <a:pt x="89024" y="203483"/>
                </a:cubicBezTo>
                <a:cubicBezTo>
                  <a:pt x="138185" y="203483"/>
                  <a:pt x="178047" y="189255"/>
                  <a:pt x="178047" y="171688"/>
                </a:cubicBezTo>
                <a:lnTo>
                  <a:pt x="178047" y="145379"/>
                </a:lnTo>
                <a:cubicBezTo>
                  <a:pt x="172165" y="149274"/>
                  <a:pt x="165409" y="152413"/>
                  <a:pt x="158375" y="154917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3" name="Text 51"/>
          <p:cNvSpPr/>
          <p:nvPr/>
        </p:nvSpPr>
        <p:spPr>
          <a:xfrm>
            <a:off x="2404168" y="5900996"/>
            <a:ext cx="1721124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Storage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2408408" y="6138392"/>
            <a:ext cx="1712645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ADLS Gen2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259039" y="5561858"/>
            <a:ext cx="1788951" cy="813930"/>
          </a:xfrm>
          <a:custGeom>
            <a:avLst/>
            <a:gdLst/>
            <a:ahLst/>
            <a:cxnLst/>
            <a:rect l="l" t="t" r="r" b="b"/>
            <a:pathLst>
              <a:path w="1788951" h="813930">
                <a:moveTo>
                  <a:pt x="67825" y="0"/>
                </a:moveTo>
                <a:lnTo>
                  <a:pt x="1721126" y="0"/>
                </a:lnTo>
                <a:cubicBezTo>
                  <a:pt x="1758585" y="0"/>
                  <a:pt x="1788951" y="30366"/>
                  <a:pt x="1788951" y="67825"/>
                </a:cubicBezTo>
                <a:lnTo>
                  <a:pt x="1788951" y="746106"/>
                </a:lnTo>
                <a:cubicBezTo>
                  <a:pt x="1788951" y="783564"/>
                  <a:pt x="1758585" y="813930"/>
                  <a:pt x="1721126" y="813930"/>
                </a:cubicBezTo>
                <a:lnTo>
                  <a:pt x="67825" y="813930"/>
                </a:lnTo>
                <a:cubicBezTo>
                  <a:pt x="30391" y="813930"/>
                  <a:pt x="0" y="783539"/>
                  <a:pt x="0" y="746106"/>
                </a:cubicBezTo>
                <a:lnTo>
                  <a:pt x="0" y="67825"/>
                </a:lnTo>
                <a:cubicBezTo>
                  <a:pt x="0" y="30366"/>
                  <a:pt x="30366" y="0"/>
                  <a:pt x="67825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6" name="Shape 54"/>
          <p:cNvSpPr/>
          <p:nvPr/>
        </p:nvSpPr>
        <p:spPr>
          <a:xfrm>
            <a:off x="5025279" y="5629686"/>
            <a:ext cx="254353" cy="203483"/>
          </a:xfrm>
          <a:custGeom>
            <a:avLst/>
            <a:gdLst/>
            <a:ahLst/>
            <a:cxnLst/>
            <a:rect l="l" t="t" r="r" b="b"/>
            <a:pathLst>
              <a:path w="254353" h="203483">
                <a:moveTo>
                  <a:pt x="165290" y="83658"/>
                </a:moveTo>
                <a:cubicBezTo>
                  <a:pt x="170138" y="82347"/>
                  <a:pt x="175226" y="84652"/>
                  <a:pt x="177411" y="89143"/>
                </a:cubicBezTo>
                <a:lnTo>
                  <a:pt x="184804" y="104086"/>
                </a:lnTo>
                <a:cubicBezTo>
                  <a:pt x="188897" y="104643"/>
                  <a:pt x="192911" y="105755"/>
                  <a:pt x="196687" y="107305"/>
                </a:cubicBezTo>
                <a:lnTo>
                  <a:pt x="210597" y="98045"/>
                </a:lnTo>
                <a:cubicBezTo>
                  <a:pt x="214770" y="95263"/>
                  <a:pt x="220294" y="95820"/>
                  <a:pt x="223831" y="99357"/>
                </a:cubicBezTo>
                <a:lnTo>
                  <a:pt x="231461" y="106987"/>
                </a:lnTo>
                <a:cubicBezTo>
                  <a:pt x="234999" y="110524"/>
                  <a:pt x="235555" y="116088"/>
                  <a:pt x="232773" y="120222"/>
                </a:cubicBezTo>
                <a:lnTo>
                  <a:pt x="223513" y="134092"/>
                </a:lnTo>
                <a:cubicBezTo>
                  <a:pt x="224268" y="135960"/>
                  <a:pt x="224944" y="137907"/>
                  <a:pt x="225500" y="139934"/>
                </a:cubicBezTo>
                <a:cubicBezTo>
                  <a:pt x="226056" y="141961"/>
                  <a:pt x="226414" y="143948"/>
                  <a:pt x="226692" y="145975"/>
                </a:cubicBezTo>
                <a:lnTo>
                  <a:pt x="241675" y="153367"/>
                </a:lnTo>
                <a:cubicBezTo>
                  <a:pt x="246166" y="155593"/>
                  <a:pt x="248471" y="160680"/>
                  <a:pt x="247160" y="165489"/>
                </a:cubicBezTo>
                <a:lnTo>
                  <a:pt x="244378" y="175901"/>
                </a:lnTo>
                <a:cubicBezTo>
                  <a:pt x="243066" y="180710"/>
                  <a:pt x="238575" y="183969"/>
                  <a:pt x="233568" y="183651"/>
                </a:cubicBezTo>
                <a:lnTo>
                  <a:pt x="216876" y="182578"/>
                </a:lnTo>
                <a:cubicBezTo>
                  <a:pt x="214372" y="185797"/>
                  <a:pt x="211471" y="188778"/>
                  <a:pt x="208172" y="191321"/>
                </a:cubicBezTo>
                <a:lnTo>
                  <a:pt x="209245" y="207974"/>
                </a:lnTo>
                <a:cubicBezTo>
                  <a:pt x="209563" y="212981"/>
                  <a:pt x="206304" y="217512"/>
                  <a:pt x="201495" y="218784"/>
                </a:cubicBezTo>
                <a:lnTo>
                  <a:pt x="191083" y="221566"/>
                </a:lnTo>
                <a:cubicBezTo>
                  <a:pt x="186234" y="222877"/>
                  <a:pt x="181187" y="220572"/>
                  <a:pt x="178961" y="216081"/>
                </a:cubicBezTo>
                <a:lnTo>
                  <a:pt x="171569" y="201138"/>
                </a:lnTo>
                <a:cubicBezTo>
                  <a:pt x="167476" y="200581"/>
                  <a:pt x="163462" y="199469"/>
                  <a:pt x="159686" y="197919"/>
                </a:cubicBezTo>
                <a:lnTo>
                  <a:pt x="145776" y="207179"/>
                </a:lnTo>
                <a:cubicBezTo>
                  <a:pt x="141603" y="209961"/>
                  <a:pt x="136079" y="209404"/>
                  <a:pt x="132542" y="205867"/>
                </a:cubicBezTo>
                <a:lnTo>
                  <a:pt x="124911" y="198237"/>
                </a:lnTo>
                <a:cubicBezTo>
                  <a:pt x="121374" y="194699"/>
                  <a:pt x="120818" y="189175"/>
                  <a:pt x="123600" y="185002"/>
                </a:cubicBezTo>
                <a:lnTo>
                  <a:pt x="132860" y="171092"/>
                </a:lnTo>
                <a:cubicBezTo>
                  <a:pt x="132105" y="169224"/>
                  <a:pt x="131429" y="167277"/>
                  <a:pt x="130873" y="165250"/>
                </a:cubicBezTo>
                <a:cubicBezTo>
                  <a:pt x="130316" y="163223"/>
                  <a:pt x="129959" y="161196"/>
                  <a:pt x="129680" y="159209"/>
                </a:cubicBezTo>
                <a:lnTo>
                  <a:pt x="114697" y="151817"/>
                </a:lnTo>
                <a:cubicBezTo>
                  <a:pt x="110207" y="149592"/>
                  <a:pt x="107941" y="144504"/>
                  <a:pt x="109213" y="139696"/>
                </a:cubicBezTo>
                <a:lnTo>
                  <a:pt x="111995" y="129283"/>
                </a:lnTo>
                <a:cubicBezTo>
                  <a:pt x="113306" y="124474"/>
                  <a:pt x="117797" y="121215"/>
                  <a:pt x="122805" y="121533"/>
                </a:cubicBezTo>
                <a:lnTo>
                  <a:pt x="139457" y="122606"/>
                </a:lnTo>
                <a:cubicBezTo>
                  <a:pt x="141961" y="119387"/>
                  <a:pt x="144862" y="116406"/>
                  <a:pt x="148161" y="113863"/>
                </a:cubicBezTo>
                <a:lnTo>
                  <a:pt x="147088" y="97250"/>
                </a:lnTo>
                <a:cubicBezTo>
                  <a:pt x="146770" y="92243"/>
                  <a:pt x="150029" y="87712"/>
                  <a:pt x="154838" y="86440"/>
                </a:cubicBezTo>
                <a:lnTo>
                  <a:pt x="165250" y="83658"/>
                </a:lnTo>
                <a:close/>
                <a:moveTo>
                  <a:pt x="178206" y="135125"/>
                </a:moveTo>
                <a:cubicBezTo>
                  <a:pt x="168555" y="135136"/>
                  <a:pt x="160728" y="142981"/>
                  <a:pt x="160739" y="152632"/>
                </a:cubicBezTo>
                <a:cubicBezTo>
                  <a:pt x="160750" y="162283"/>
                  <a:pt x="168595" y="170110"/>
                  <a:pt x="178246" y="170099"/>
                </a:cubicBezTo>
                <a:cubicBezTo>
                  <a:pt x="187897" y="170088"/>
                  <a:pt x="195724" y="162243"/>
                  <a:pt x="195713" y="152592"/>
                </a:cubicBezTo>
                <a:cubicBezTo>
                  <a:pt x="195702" y="142941"/>
                  <a:pt x="187857" y="135114"/>
                  <a:pt x="178206" y="135125"/>
                </a:cubicBezTo>
                <a:close/>
                <a:moveTo>
                  <a:pt x="89381" y="-18083"/>
                </a:moveTo>
                <a:lnTo>
                  <a:pt x="99794" y="-15301"/>
                </a:lnTo>
                <a:cubicBezTo>
                  <a:pt x="104603" y="-13989"/>
                  <a:pt x="107862" y="-9459"/>
                  <a:pt x="107544" y="-4491"/>
                </a:cubicBezTo>
                <a:lnTo>
                  <a:pt x="106471" y="12122"/>
                </a:lnTo>
                <a:cubicBezTo>
                  <a:pt x="109769" y="14665"/>
                  <a:pt x="112671" y="17606"/>
                  <a:pt x="115174" y="20865"/>
                </a:cubicBezTo>
                <a:lnTo>
                  <a:pt x="131866" y="19792"/>
                </a:lnTo>
                <a:cubicBezTo>
                  <a:pt x="136834" y="19474"/>
                  <a:pt x="141365" y="22733"/>
                  <a:pt x="142676" y="27542"/>
                </a:cubicBezTo>
                <a:lnTo>
                  <a:pt x="145458" y="37954"/>
                </a:lnTo>
                <a:cubicBezTo>
                  <a:pt x="146730" y="42763"/>
                  <a:pt x="144465" y="47850"/>
                  <a:pt x="139974" y="50076"/>
                </a:cubicBezTo>
                <a:lnTo>
                  <a:pt x="124991" y="57468"/>
                </a:lnTo>
                <a:cubicBezTo>
                  <a:pt x="124713" y="59495"/>
                  <a:pt x="124315" y="61522"/>
                  <a:pt x="123799" y="63509"/>
                </a:cubicBezTo>
                <a:cubicBezTo>
                  <a:pt x="123282" y="65496"/>
                  <a:pt x="122566" y="67483"/>
                  <a:pt x="121811" y="69351"/>
                </a:cubicBezTo>
                <a:lnTo>
                  <a:pt x="131071" y="83261"/>
                </a:lnTo>
                <a:cubicBezTo>
                  <a:pt x="133853" y="87434"/>
                  <a:pt x="133297" y="92958"/>
                  <a:pt x="129760" y="96495"/>
                </a:cubicBezTo>
                <a:lnTo>
                  <a:pt x="122129" y="104126"/>
                </a:lnTo>
                <a:cubicBezTo>
                  <a:pt x="118592" y="107663"/>
                  <a:pt x="113068" y="108219"/>
                  <a:pt x="108895" y="105437"/>
                </a:cubicBezTo>
                <a:lnTo>
                  <a:pt x="94985" y="96177"/>
                </a:lnTo>
                <a:cubicBezTo>
                  <a:pt x="91209" y="97727"/>
                  <a:pt x="87195" y="98840"/>
                  <a:pt x="83102" y="99396"/>
                </a:cubicBezTo>
                <a:lnTo>
                  <a:pt x="75710" y="114340"/>
                </a:lnTo>
                <a:cubicBezTo>
                  <a:pt x="73484" y="118831"/>
                  <a:pt x="68397" y="121096"/>
                  <a:pt x="63588" y="119824"/>
                </a:cubicBezTo>
                <a:lnTo>
                  <a:pt x="53176" y="117042"/>
                </a:lnTo>
                <a:cubicBezTo>
                  <a:pt x="48327" y="115731"/>
                  <a:pt x="45108" y="111200"/>
                  <a:pt x="45426" y="106232"/>
                </a:cubicBezTo>
                <a:lnTo>
                  <a:pt x="46499" y="89580"/>
                </a:lnTo>
                <a:cubicBezTo>
                  <a:pt x="43200" y="87037"/>
                  <a:pt x="40299" y="84096"/>
                  <a:pt x="37795" y="80837"/>
                </a:cubicBezTo>
                <a:lnTo>
                  <a:pt x="21103" y="81910"/>
                </a:lnTo>
                <a:cubicBezTo>
                  <a:pt x="16136" y="82228"/>
                  <a:pt x="11605" y="78969"/>
                  <a:pt x="10293" y="74160"/>
                </a:cubicBezTo>
                <a:lnTo>
                  <a:pt x="7511" y="63747"/>
                </a:lnTo>
                <a:cubicBezTo>
                  <a:pt x="6240" y="58938"/>
                  <a:pt x="8505" y="53851"/>
                  <a:pt x="12996" y="51626"/>
                </a:cubicBezTo>
                <a:lnTo>
                  <a:pt x="27979" y="44234"/>
                </a:lnTo>
                <a:cubicBezTo>
                  <a:pt x="28257" y="42207"/>
                  <a:pt x="28654" y="40220"/>
                  <a:pt x="29171" y="38193"/>
                </a:cubicBezTo>
                <a:cubicBezTo>
                  <a:pt x="29728" y="36166"/>
                  <a:pt x="30363" y="34218"/>
                  <a:pt x="31158" y="32351"/>
                </a:cubicBezTo>
                <a:lnTo>
                  <a:pt x="21898" y="18480"/>
                </a:lnTo>
                <a:cubicBezTo>
                  <a:pt x="19116" y="14307"/>
                  <a:pt x="19673" y="8783"/>
                  <a:pt x="23210" y="5246"/>
                </a:cubicBezTo>
                <a:lnTo>
                  <a:pt x="30840" y="-2385"/>
                </a:lnTo>
                <a:cubicBezTo>
                  <a:pt x="34377" y="-5922"/>
                  <a:pt x="39902" y="-6478"/>
                  <a:pt x="44075" y="-3696"/>
                </a:cubicBezTo>
                <a:lnTo>
                  <a:pt x="57985" y="5564"/>
                </a:lnTo>
                <a:cubicBezTo>
                  <a:pt x="61760" y="4014"/>
                  <a:pt x="65774" y="2901"/>
                  <a:pt x="69868" y="2345"/>
                </a:cubicBezTo>
                <a:lnTo>
                  <a:pt x="77260" y="-12598"/>
                </a:lnTo>
                <a:cubicBezTo>
                  <a:pt x="79485" y="-17089"/>
                  <a:pt x="84533" y="-19355"/>
                  <a:pt x="89381" y="-18083"/>
                </a:cubicBezTo>
                <a:close/>
                <a:moveTo>
                  <a:pt x="76465" y="33384"/>
                </a:moveTo>
                <a:cubicBezTo>
                  <a:pt x="66814" y="33384"/>
                  <a:pt x="58978" y="41219"/>
                  <a:pt x="58978" y="50871"/>
                </a:cubicBezTo>
                <a:cubicBezTo>
                  <a:pt x="58978" y="60522"/>
                  <a:pt x="66814" y="68357"/>
                  <a:pt x="76465" y="68357"/>
                </a:cubicBezTo>
                <a:cubicBezTo>
                  <a:pt x="86116" y="68357"/>
                  <a:pt x="93952" y="60522"/>
                  <a:pt x="93952" y="50871"/>
                </a:cubicBezTo>
                <a:cubicBezTo>
                  <a:pt x="93952" y="41219"/>
                  <a:pt x="86116" y="33384"/>
                  <a:pt x="76465" y="3338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7" name="Text 55"/>
          <p:cNvSpPr/>
          <p:nvPr/>
        </p:nvSpPr>
        <p:spPr>
          <a:xfrm>
            <a:off x="4292953" y="5900996"/>
            <a:ext cx="1721124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Processing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297192" y="6138392"/>
            <a:ext cx="1712645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Databricks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147719" y="5561858"/>
            <a:ext cx="1788951" cy="813930"/>
          </a:xfrm>
          <a:custGeom>
            <a:avLst/>
            <a:gdLst/>
            <a:ahLst/>
            <a:cxnLst/>
            <a:rect l="l" t="t" r="r" b="b"/>
            <a:pathLst>
              <a:path w="1788951" h="813930">
                <a:moveTo>
                  <a:pt x="67825" y="0"/>
                </a:moveTo>
                <a:lnTo>
                  <a:pt x="1721126" y="0"/>
                </a:lnTo>
                <a:cubicBezTo>
                  <a:pt x="1758585" y="0"/>
                  <a:pt x="1788951" y="30366"/>
                  <a:pt x="1788951" y="67825"/>
                </a:cubicBezTo>
                <a:lnTo>
                  <a:pt x="1788951" y="746106"/>
                </a:lnTo>
                <a:cubicBezTo>
                  <a:pt x="1788951" y="783564"/>
                  <a:pt x="1758585" y="813930"/>
                  <a:pt x="1721126" y="813930"/>
                </a:cubicBezTo>
                <a:lnTo>
                  <a:pt x="67825" y="813930"/>
                </a:lnTo>
                <a:cubicBezTo>
                  <a:pt x="30391" y="813930"/>
                  <a:pt x="0" y="783539"/>
                  <a:pt x="0" y="746106"/>
                </a:cubicBezTo>
                <a:lnTo>
                  <a:pt x="0" y="67825"/>
                </a:lnTo>
                <a:cubicBezTo>
                  <a:pt x="0" y="30366"/>
                  <a:pt x="30366" y="0"/>
                  <a:pt x="67825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0" name="Shape 58"/>
          <p:cNvSpPr/>
          <p:nvPr/>
        </p:nvSpPr>
        <p:spPr>
          <a:xfrm>
            <a:off x="6939499" y="5629686"/>
            <a:ext cx="203483" cy="203483"/>
          </a:xfrm>
          <a:custGeom>
            <a:avLst/>
            <a:gdLst/>
            <a:ahLst/>
            <a:cxnLst/>
            <a:rect l="l" t="t" r="r" b="b"/>
            <a:pathLst>
              <a:path w="203483" h="203483">
                <a:moveTo>
                  <a:pt x="0" y="31794"/>
                </a:moveTo>
                <a:cubicBezTo>
                  <a:pt x="0" y="21262"/>
                  <a:pt x="8545" y="12718"/>
                  <a:pt x="19076" y="12718"/>
                </a:cubicBezTo>
                <a:lnTo>
                  <a:pt x="57229" y="12718"/>
                </a:lnTo>
                <a:cubicBezTo>
                  <a:pt x="67761" y="12718"/>
                  <a:pt x="76306" y="21262"/>
                  <a:pt x="76306" y="31794"/>
                </a:cubicBezTo>
                <a:lnTo>
                  <a:pt x="76306" y="38153"/>
                </a:lnTo>
                <a:lnTo>
                  <a:pt x="127177" y="38153"/>
                </a:lnTo>
                <a:lnTo>
                  <a:pt x="127177" y="31794"/>
                </a:lnTo>
                <a:cubicBezTo>
                  <a:pt x="127177" y="21262"/>
                  <a:pt x="135721" y="12718"/>
                  <a:pt x="146253" y="12718"/>
                </a:cubicBezTo>
                <a:lnTo>
                  <a:pt x="184406" y="12718"/>
                </a:lnTo>
                <a:cubicBezTo>
                  <a:pt x="194938" y="12718"/>
                  <a:pt x="203483" y="21262"/>
                  <a:pt x="203483" y="31794"/>
                </a:cubicBezTo>
                <a:lnTo>
                  <a:pt x="203483" y="69947"/>
                </a:lnTo>
                <a:cubicBezTo>
                  <a:pt x="203483" y="80479"/>
                  <a:pt x="194938" y="89024"/>
                  <a:pt x="184406" y="89024"/>
                </a:cubicBezTo>
                <a:lnTo>
                  <a:pt x="146253" y="89024"/>
                </a:lnTo>
                <a:cubicBezTo>
                  <a:pt x="135721" y="89024"/>
                  <a:pt x="127177" y="80479"/>
                  <a:pt x="127177" y="69947"/>
                </a:cubicBezTo>
                <a:lnTo>
                  <a:pt x="127177" y="63588"/>
                </a:lnTo>
                <a:lnTo>
                  <a:pt x="76306" y="63588"/>
                </a:lnTo>
                <a:lnTo>
                  <a:pt x="76306" y="69947"/>
                </a:lnTo>
                <a:cubicBezTo>
                  <a:pt x="76306" y="72848"/>
                  <a:pt x="75630" y="75630"/>
                  <a:pt x="74478" y="78094"/>
                </a:cubicBezTo>
                <a:lnTo>
                  <a:pt x="101741" y="114459"/>
                </a:lnTo>
                <a:lnTo>
                  <a:pt x="133535" y="114459"/>
                </a:lnTo>
                <a:cubicBezTo>
                  <a:pt x="144067" y="114459"/>
                  <a:pt x="152612" y="123004"/>
                  <a:pt x="152612" y="133535"/>
                </a:cubicBezTo>
                <a:lnTo>
                  <a:pt x="152612" y="171688"/>
                </a:lnTo>
                <a:cubicBezTo>
                  <a:pt x="152612" y="182220"/>
                  <a:pt x="144067" y="190765"/>
                  <a:pt x="133535" y="190765"/>
                </a:cubicBezTo>
                <a:lnTo>
                  <a:pt x="95382" y="190765"/>
                </a:lnTo>
                <a:cubicBezTo>
                  <a:pt x="84851" y="190765"/>
                  <a:pt x="76306" y="182220"/>
                  <a:pt x="76306" y="171688"/>
                </a:cubicBezTo>
                <a:lnTo>
                  <a:pt x="76306" y="133535"/>
                </a:lnTo>
                <a:cubicBezTo>
                  <a:pt x="76306" y="130634"/>
                  <a:pt x="76982" y="127852"/>
                  <a:pt x="78134" y="125388"/>
                </a:cubicBezTo>
                <a:lnTo>
                  <a:pt x="50871" y="89024"/>
                </a:lnTo>
                <a:lnTo>
                  <a:pt x="19076" y="89024"/>
                </a:lnTo>
                <a:cubicBezTo>
                  <a:pt x="8545" y="89024"/>
                  <a:pt x="0" y="80479"/>
                  <a:pt x="0" y="69947"/>
                </a:cubicBezTo>
                <a:lnTo>
                  <a:pt x="0" y="31794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1" name="Text 59"/>
          <p:cNvSpPr/>
          <p:nvPr/>
        </p:nvSpPr>
        <p:spPr>
          <a:xfrm>
            <a:off x="6181633" y="5900996"/>
            <a:ext cx="1721124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Orchestration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185872" y="6138392"/>
            <a:ext cx="1712645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Airflow on AKS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036503" y="5561858"/>
            <a:ext cx="1788951" cy="813930"/>
          </a:xfrm>
          <a:custGeom>
            <a:avLst/>
            <a:gdLst/>
            <a:ahLst/>
            <a:cxnLst/>
            <a:rect l="l" t="t" r="r" b="b"/>
            <a:pathLst>
              <a:path w="1788951" h="813930">
                <a:moveTo>
                  <a:pt x="67825" y="0"/>
                </a:moveTo>
                <a:lnTo>
                  <a:pt x="1721126" y="0"/>
                </a:lnTo>
                <a:cubicBezTo>
                  <a:pt x="1758585" y="0"/>
                  <a:pt x="1788951" y="30366"/>
                  <a:pt x="1788951" y="67825"/>
                </a:cubicBezTo>
                <a:lnTo>
                  <a:pt x="1788951" y="746106"/>
                </a:lnTo>
                <a:cubicBezTo>
                  <a:pt x="1788951" y="783564"/>
                  <a:pt x="1758585" y="813930"/>
                  <a:pt x="1721126" y="813930"/>
                </a:cubicBezTo>
                <a:lnTo>
                  <a:pt x="67825" y="813930"/>
                </a:lnTo>
                <a:cubicBezTo>
                  <a:pt x="30391" y="813930"/>
                  <a:pt x="0" y="783539"/>
                  <a:pt x="0" y="746106"/>
                </a:cubicBezTo>
                <a:lnTo>
                  <a:pt x="0" y="67825"/>
                </a:lnTo>
                <a:cubicBezTo>
                  <a:pt x="0" y="30366"/>
                  <a:pt x="30366" y="0"/>
                  <a:pt x="67825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4" name="Shape 62"/>
          <p:cNvSpPr/>
          <p:nvPr/>
        </p:nvSpPr>
        <p:spPr>
          <a:xfrm>
            <a:off x="8828178" y="5629686"/>
            <a:ext cx="203483" cy="203483"/>
          </a:xfrm>
          <a:custGeom>
            <a:avLst/>
            <a:gdLst/>
            <a:ahLst/>
            <a:cxnLst/>
            <a:rect l="l" t="t" r="r" b="b"/>
            <a:pathLst>
              <a:path w="203483" h="203483">
                <a:moveTo>
                  <a:pt x="25435" y="25435"/>
                </a:moveTo>
                <a:cubicBezTo>
                  <a:pt x="25435" y="18401"/>
                  <a:pt x="19752" y="12718"/>
                  <a:pt x="12718" y="12718"/>
                </a:cubicBezTo>
                <a:cubicBezTo>
                  <a:pt x="5683" y="12718"/>
                  <a:pt x="0" y="18401"/>
                  <a:pt x="0" y="25435"/>
                </a:cubicBezTo>
                <a:lnTo>
                  <a:pt x="0" y="158971"/>
                </a:lnTo>
                <a:cubicBezTo>
                  <a:pt x="0" y="176537"/>
                  <a:pt x="14228" y="190765"/>
                  <a:pt x="31794" y="190765"/>
                </a:cubicBezTo>
                <a:lnTo>
                  <a:pt x="190765" y="190765"/>
                </a:lnTo>
                <a:cubicBezTo>
                  <a:pt x="197799" y="190765"/>
                  <a:pt x="203483" y="185082"/>
                  <a:pt x="203483" y="178047"/>
                </a:cubicBezTo>
                <a:cubicBezTo>
                  <a:pt x="203483" y="171013"/>
                  <a:pt x="197799" y="165330"/>
                  <a:pt x="190765" y="165330"/>
                </a:cubicBezTo>
                <a:lnTo>
                  <a:pt x="31794" y="165330"/>
                </a:lnTo>
                <a:cubicBezTo>
                  <a:pt x="28297" y="165330"/>
                  <a:pt x="25435" y="162468"/>
                  <a:pt x="25435" y="158971"/>
                </a:cubicBezTo>
                <a:lnTo>
                  <a:pt x="25435" y="25435"/>
                </a:lnTo>
                <a:close/>
                <a:moveTo>
                  <a:pt x="187029" y="59853"/>
                </a:moveTo>
                <a:cubicBezTo>
                  <a:pt x="191997" y="54885"/>
                  <a:pt x="191997" y="46817"/>
                  <a:pt x="187029" y="41849"/>
                </a:cubicBezTo>
                <a:cubicBezTo>
                  <a:pt x="182061" y="36881"/>
                  <a:pt x="173994" y="36881"/>
                  <a:pt x="169026" y="41849"/>
                </a:cubicBezTo>
                <a:lnTo>
                  <a:pt x="127177" y="83738"/>
                </a:lnTo>
                <a:lnTo>
                  <a:pt x="104364" y="60965"/>
                </a:lnTo>
                <a:cubicBezTo>
                  <a:pt x="99396" y="55997"/>
                  <a:pt x="91329" y="55997"/>
                  <a:pt x="86361" y="60965"/>
                </a:cubicBezTo>
                <a:lnTo>
                  <a:pt x="48208" y="99118"/>
                </a:lnTo>
                <a:cubicBezTo>
                  <a:pt x="43240" y="104086"/>
                  <a:pt x="43240" y="112154"/>
                  <a:pt x="48208" y="117122"/>
                </a:cubicBezTo>
                <a:cubicBezTo>
                  <a:pt x="53176" y="122090"/>
                  <a:pt x="61243" y="122090"/>
                  <a:pt x="66211" y="117122"/>
                </a:cubicBezTo>
                <a:lnTo>
                  <a:pt x="95382" y="87951"/>
                </a:lnTo>
                <a:lnTo>
                  <a:pt x="118195" y="110763"/>
                </a:lnTo>
                <a:cubicBezTo>
                  <a:pt x="123163" y="115731"/>
                  <a:pt x="131230" y="115731"/>
                  <a:pt x="136198" y="110763"/>
                </a:cubicBezTo>
                <a:lnTo>
                  <a:pt x="187069" y="59892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5" name="Text 63"/>
          <p:cNvSpPr/>
          <p:nvPr/>
        </p:nvSpPr>
        <p:spPr>
          <a:xfrm>
            <a:off x="8070417" y="5900996"/>
            <a:ext cx="1721124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Analytics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074656" y="6138392"/>
            <a:ext cx="1712645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Synapse + Snowflake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9925183" y="5561858"/>
            <a:ext cx="1788951" cy="813930"/>
          </a:xfrm>
          <a:custGeom>
            <a:avLst/>
            <a:gdLst/>
            <a:ahLst/>
            <a:cxnLst/>
            <a:rect l="l" t="t" r="r" b="b"/>
            <a:pathLst>
              <a:path w="1788951" h="813930">
                <a:moveTo>
                  <a:pt x="67825" y="0"/>
                </a:moveTo>
                <a:lnTo>
                  <a:pt x="1721126" y="0"/>
                </a:lnTo>
                <a:cubicBezTo>
                  <a:pt x="1758585" y="0"/>
                  <a:pt x="1788951" y="30366"/>
                  <a:pt x="1788951" y="67825"/>
                </a:cubicBezTo>
                <a:lnTo>
                  <a:pt x="1788951" y="746106"/>
                </a:lnTo>
                <a:cubicBezTo>
                  <a:pt x="1788951" y="783564"/>
                  <a:pt x="1758585" y="813930"/>
                  <a:pt x="1721126" y="813930"/>
                </a:cubicBezTo>
                <a:lnTo>
                  <a:pt x="67825" y="813930"/>
                </a:lnTo>
                <a:cubicBezTo>
                  <a:pt x="30391" y="813930"/>
                  <a:pt x="0" y="783539"/>
                  <a:pt x="0" y="746106"/>
                </a:cubicBezTo>
                <a:lnTo>
                  <a:pt x="0" y="67825"/>
                </a:lnTo>
                <a:cubicBezTo>
                  <a:pt x="0" y="30366"/>
                  <a:pt x="30366" y="0"/>
                  <a:pt x="67825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8" name="Shape 66"/>
          <p:cNvSpPr/>
          <p:nvPr/>
        </p:nvSpPr>
        <p:spPr>
          <a:xfrm>
            <a:off x="10704246" y="5629686"/>
            <a:ext cx="228918" cy="203483"/>
          </a:xfrm>
          <a:custGeom>
            <a:avLst/>
            <a:gdLst/>
            <a:ahLst/>
            <a:cxnLst/>
            <a:rect l="l" t="t" r="r" b="b"/>
            <a:pathLst>
              <a:path w="228918" h="203483">
                <a:moveTo>
                  <a:pt x="114459" y="12718"/>
                </a:moveTo>
                <a:cubicBezTo>
                  <a:pt x="82347" y="12718"/>
                  <a:pt x="56633" y="27343"/>
                  <a:pt x="37915" y="44750"/>
                </a:cubicBezTo>
                <a:cubicBezTo>
                  <a:pt x="19315" y="62038"/>
                  <a:pt x="6875" y="82665"/>
                  <a:pt x="954" y="96853"/>
                </a:cubicBezTo>
                <a:cubicBezTo>
                  <a:pt x="-358" y="99993"/>
                  <a:pt x="-358" y="103490"/>
                  <a:pt x="954" y="106630"/>
                </a:cubicBezTo>
                <a:cubicBezTo>
                  <a:pt x="6875" y="120818"/>
                  <a:pt x="19315" y="141484"/>
                  <a:pt x="37915" y="158732"/>
                </a:cubicBezTo>
                <a:cubicBezTo>
                  <a:pt x="56633" y="176100"/>
                  <a:pt x="82347" y="190765"/>
                  <a:pt x="114459" y="190765"/>
                </a:cubicBezTo>
                <a:cubicBezTo>
                  <a:pt x="146571" y="190765"/>
                  <a:pt x="172285" y="176140"/>
                  <a:pt x="191003" y="158732"/>
                </a:cubicBezTo>
                <a:cubicBezTo>
                  <a:pt x="209603" y="141444"/>
                  <a:pt x="222042" y="120818"/>
                  <a:pt x="227964" y="106630"/>
                </a:cubicBezTo>
                <a:cubicBezTo>
                  <a:pt x="229276" y="103490"/>
                  <a:pt x="229276" y="99993"/>
                  <a:pt x="227964" y="96853"/>
                </a:cubicBezTo>
                <a:cubicBezTo>
                  <a:pt x="222042" y="82665"/>
                  <a:pt x="209603" y="61999"/>
                  <a:pt x="191003" y="44750"/>
                </a:cubicBezTo>
                <a:cubicBezTo>
                  <a:pt x="172285" y="27383"/>
                  <a:pt x="146571" y="12718"/>
                  <a:pt x="114459" y="12718"/>
                </a:cubicBezTo>
                <a:close/>
                <a:moveTo>
                  <a:pt x="57229" y="101741"/>
                </a:moveTo>
                <a:cubicBezTo>
                  <a:pt x="57229" y="70155"/>
                  <a:pt x="82873" y="44512"/>
                  <a:pt x="114459" y="44512"/>
                </a:cubicBezTo>
                <a:cubicBezTo>
                  <a:pt x="146045" y="44512"/>
                  <a:pt x="171688" y="70155"/>
                  <a:pt x="171688" y="101741"/>
                </a:cubicBezTo>
                <a:cubicBezTo>
                  <a:pt x="171688" y="133327"/>
                  <a:pt x="146045" y="158971"/>
                  <a:pt x="114459" y="158971"/>
                </a:cubicBezTo>
                <a:cubicBezTo>
                  <a:pt x="82873" y="158971"/>
                  <a:pt x="57229" y="133327"/>
                  <a:pt x="57229" y="101741"/>
                </a:cubicBezTo>
                <a:close/>
                <a:moveTo>
                  <a:pt x="114459" y="76306"/>
                </a:moveTo>
                <a:cubicBezTo>
                  <a:pt x="114459" y="90335"/>
                  <a:pt x="103053" y="101741"/>
                  <a:pt x="89024" y="101741"/>
                </a:cubicBezTo>
                <a:cubicBezTo>
                  <a:pt x="84453" y="101741"/>
                  <a:pt x="80161" y="100549"/>
                  <a:pt x="76425" y="98403"/>
                </a:cubicBezTo>
                <a:cubicBezTo>
                  <a:pt x="76028" y="102735"/>
                  <a:pt x="76385" y="107186"/>
                  <a:pt x="77578" y="111597"/>
                </a:cubicBezTo>
                <a:cubicBezTo>
                  <a:pt x="83022" y="131946"/>
                  <a:pt x="103967" y="144028"/>
                  <a:pt x="124315" y="138583"/>
                </a:cubicBezTo>
                <a:cubicBezTo>
                  <a:pt x="144663" y="133138"/>
                  <a:pt x="156745" y="112194"/>
                  <a:pt x="151300" y="91845"/>
                </a:cubicBezTo>
                <a:cubicBezTo>
                  <a:pt x="146452" y="73683"/>
                  <a:pt x="129243" y="62118"/>
                  <a:pt x="111121" y="63708"/>
                </a:cubicBezTo>
                <a:cubicBezTo>
                  <a:pt x="113227" y="67404"/>
                  <a:pt x="114459" y="71696"/>
                  <a:pt x="114459" y="76306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9" name="Text 67"/>
          <p:cNvSpPr/>
          <p:nvPr/>
        </p:nvSpPr>
        <p:spPr>
          <a:xfrm>
            <a:off x="9959097" y="5900996"/>
            <a:ext cx="1721124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Monitoring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9963336" y="6138392"/>
            <a:ext cx="1712645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Monitor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databank.com/8f6cf3adace0b7b080cb5d575e8781a5df49ed57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12500" b="1250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90000"/>
                </a:srgbClr>
              </a:gs>
              <a:gs pos="100000">
                <a:srgbClr val="1A202C">
                  <a:alpha val="8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Text 1"/>
          <p:cNvSpPr/>
          <p:nvPr/>
        </p:nvSpPr>
        <p:spPr>
          <a:xfrm>
            <a:off x="342900" y="344686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kern="0" spc="6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TAKEAWAYS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66700" y="649486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Building Production Data Pipelines That Scale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486400" y="1220986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4"/>
          <p:cNvSpPr/>
          <p:nvPr/>
        </p:nvSpPr>
        <p:spPr>
          <a:xfrm>
            <a:off x="384810" y="1491496"/>
            <a:ext cx="5627370" cy="1226820"/>
          </a:xfrm>
          <a:custGeom>
            <a:avLst/>
            <a:gdLst/>
            <a:ahLst/>
            <a:cxnLst/>
            <a:rect l="l" t="t" r="r" b="b"/>
            <a:pathLst>
              <a:path w="5627370" h="1226820">
                <a:moveTo>
                  <a:pt x="76198" y="0"/>
                </a:moveTo>
                <a:lnTo>
                  <a:pt x="5551172" y="0"/>
                </a:lnTo>
                <a:cubicBezTo>
                  <a:pt x="5593255" y="0"/>
                  <a:pt x="5627370" y="34115"/>
                  <a:pt x="5627370" y="76198"/>
                </a:cubicBezTo>
                <a:lnTo>
                  <a:pt x="5627370" y="1150622"/>
                </a:lnTo>
                <a:cubicBezTo>
                  <a:pt x="5627370" y="1192705"/>
                  <a:pt x="5593255" y="1226820"/>
                  <a:pt x="5551172" y="1226820"/>
                </a:cubicBezTo>
                <a:lnTo>
                  <a:pt x="76198" y="1226820"/>
                </a:lnTo>
                <a:cubicBezTo>
                  <a:pt x="34143" y="1226820"/>
                  <a:pt x="0" y="1192677"/>
                  <a:pt x="0" y="115062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Shape 5"/>
          <p:cNvSpPr/>
          <p:nvPr/>
        </p:nvSpPr>
        <p:spPr>
          <a:xfrm>
            <a:off x="579120" y="168580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771406" y="1762004"/>
            <a:ext cx="190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88720" y="1685804"/>
            <a:ext cx="4724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Raw Zone is Your Safety Net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188720" y="2028704"/>
            <a:ext cx="47053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Preserve original data at all costs.</a:t>
            </a: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Immutable storage enables replay and recovery when things go wrong.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176010" y="1491496"/>
            <a:ext cx="5627370" cy="1226820"/>
          </a:xfrm>
          <a:custGeom>
            <a:avLst/>
            <a:gdLst/>
            <a:ahLst/>
            <a:cxnLst/>
            <a:rect l="l" t="t" r="r" b="b"/>
            <a:pathLst>
              <a:path w="5627370" h="1226820">
                <a:moveTo>
                  <a:pt x="76198" y="0"/>
                </a:moveTo>
                <a:lnTo>
                  <a:pt x="5551172" y="0"/>
                </a:lnTo>
                <a:cubicBezTo>
                  <a:pt x="5593255" y="0"/>
                  <a:pt x="5627370" y="34115"/>
                  <a:pt x="5627370" y="76198"/>
                </a:cubicBezTo>
                <a:lnTo>
                  <a:pt x="5627370" y="1150622"/>
                </a:lnTo>
                <a:cubicBezTo>
                  <a:pt x="5627370" y="1192705"/>
                  <a:pt x="5593255" y="1226820"/>
                  <a:pt x="5551172" y="1226820"/>
                </a:cubicBezTo>
                <a:lnTo>
                  <a:pt x="76198" y="1226820"/>
                </a:lnTo>
                <a:cubicBezTo>
                  <a:pt x="34143" y="1226820"/>
                  <a:pt x="0" y="1192677"/>
                  <a:pt x="0" y="115062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3" name="Shape 10"/>
          <p:cNvSpPr/>
          <p:nvPr/>
        </p:nvSpPr>
        <p:spPr>
          <a:xfrm>
            <a:off x="6370320" y="168580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1"/>
          <p:cNvSpPr/>
          <p:nvPr/>
        </p:nvSpPr>
        <p:spPr>
          <a:xfrm>
            <a:off x="6540698" y="1762004"/>
            <a:ext cx="228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979920" y="1685804"/>
            <a:ext cx="4724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Curated Zone is Where Quality Happens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979920" y="2028704"/>
            <a:ext cx="47053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Validate early and often.</a:t>
            </a: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Systematic cleaning, deduplication, and validation prevent downstream corruption.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384810" y="2878342"/>
            <a:ext cx="5627370" cy="1226820"/>
          </a:xfrm>
          <a:custGeom>
            <a:avLst/>
            <a:gdLst/>
            <a:ahLst/>
            <a:cxnLst/>
            <a:rect l="l" t="t" r="r" b="b"/>
            <a:pathLst>
              <a:path w="5627370" h="1226820">
                <a:moveTo>
                  <a:pt x="76198" y="0"/>
                </a:moveTo>
                <a:lnTo>
                  <a:pt x="5551172" y="0"/>
                </a:lnTo>
                <a:cubicBezTo>
                  <a:pt x="5593255" y="0"/>
                  <a:pt x="5627370" y="34115"/>
                  <a:pt x="5627370" y="76198"/>
                </a:cubicBezTo>
                <a:lnTo>
                  <a:pt x="5627370" y="1150622"/>
                </a:lnTo>
                <a:cubicBezTo>
                  <a:pt x="5627370" y="1192705"/>
                  <a:pt x="5593255" y="1226820"/>
                  <a:pt x="5551172" y="1226820"/>
                </a:cubicBezTo>
                <a:lnTo>
                  <a:pt x="76198" y="1226820"/>
                </a:lnTo>
                <a:cubicBezTo>
                  <a:pt x="34143" y="1226820"/>
                  <a:pt x="0" y="1192677"/>
                  <a:pt x="0" y="115062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8" name="Shape 15"/>
          <p:cNvSpPr/>
          <p:nvPr/>
        </p:nvSpPr>
        <p:spPr>
          <a:xfrm>
            <a:off x="579120" y="3072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Text 16"/>
          <p:cNvSpPr/>
          <p:nvPr/>
        </p:nvSpPr>
        <p:spPr>
          <a:xfrm>
            <a:off x="746522" y="3148850"/>
            <a:ext cx="238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188720" y="3072650"/>
            <a:ext cx="4724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Refined Zone Serves the Business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188720" y="3415550"/>
            <a:ext cx="47053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 for performance.</a:t>
            </a: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Pre-aggregated, optimized data enables fast dashboards and responsive analytics.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176010" y="2878342"/>
            <a:ext cx="5627370" cy="1226820"/>
          </a:xfrm>
          <a:custGeom>
            <a:avLst/>
            <a:gdLst/>
            <a:ahLst/>
            <a:cxnLst/>
            <a:rect l="l" t="t" r="r" b="b"/>
            <a:pathLst>
              <a:path w="5627370" h="1226820">
                <a:moveTo>
                  <a:pt x="76198" y="0"/>
                </a:moveTo>
                <a:lnTo>
                  <a:pt x="5551172" y="0"/>
                </a:lnTo>
                <a:cubicBezTo>
                  <a:pt x="5593255" y="0"/>
                  <a:pt x="5627370" y="34115"/>
                  <a:pt x="5627370" y="76198"/>
                </a:cubicBezTo>
                <a:lnTo>
                  <a:pt x="5627370" y="1150622"/>
                </a:lnTo>
                <a:cubicBezTo>
                  <a:pt x="5627370" y="1192705"/>
                  <a:pt x="5593255" y="1226820"/>
                  <a:pt x="5551172" y="1226820"/>
                </a:cubicBezTo>
                <a:lnTo>
                  <a:pt x="76198" y="1226820"/>
                </a:lnTo>
                <a:cubicBezTo>
                  <a:pt x="34143" y="1226820"/>
                  <a:pt x="0" y="1192677"/>
                  <a:pt x="0" y="115062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3" name="Shape 20"/>
          <p:cNvSpPr/>
          <p:nvPr/>
        </p:nvSpPr>
        <p:spPr>
          <a:xfrm>
            <a:off x="6370320" y="3072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Text 21"/>
          <p:cNvSpPr/>
          <p:nvPr/>
        </p:nvSpPr>
        <p:spPr>
          <a:xfrm>
            <a:off x="6540818" y="3148850"/>
            <a:ext cx="228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6979920" y="3072650"/>
            <a:ext cx="4724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Quality is Not an Afterthought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979920" y="3415550"/>
            <a:ext cx="47053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It's your first line of defense.</a:t>
            </a: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Great Expectations and continuous monitoring catch issues before they reach production.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388620" y="4345188"/>
            <a:ext cx="11416665" cy="1434465"/>
          </a:xfrm>
          <a:custGeom>
            <a:avLst/>
            <a:gdLst/>
            <a:ahLst/>
            <a:cxnLst/>
            <a:rect l="l" t="t" r="r" b="b"/>
            <a:pathLst>
              <a:path w="11416665" h="1434465">
                <a:moveTo>
                  <a:pt x="76199" y="0"/>
                </a:moveTo>
                <a:lnTo>
                  <a:pt x="11340466" y="0"/>
                </a:lnTo>
                <a:cubicBezTo>
                  <a:pt x="11382550" y="0"/>
                  <a:pt x="11416665" y="34115"/>
                  <a:pt x="11416665" y="76199"/>
                </a:cubicBezTo>
                <a:lnTo>
                  <a:pt x="11416665" y="1358266"/>
                </a:lnTo>
                <a:cubicBezTo>
                  <a:pt x="11416665" y="1400350"/>
                  <a:pt x="11382550" y="1434465"/>
                  <a:pt x="11340466" y="1434465"/>
                </a:cubicBezTo>
                <a:lnTo>
                  <a:pt x="76199" y="1434465"/>
                </a:lnTo>
                <a:cubicBezTo>
                  <a:pt x="34144" y="1434465"/>
                  <a:pt x="0" y="1400321"/>
                  <a:pt x="0" y="1358266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20320">
            <a:solidFill>
              <a:srgbClr val="4FD1C5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8" name="Text 25"/>
          <p:cNvSpPr/>
          <p:nvPr/>
        </p:nvSpPr>
        <p:spPr>
          <a:xfrm>
            <a:off x="529590" y="4543304"/>
            <a:ext cx="11134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Three-Zone Architecture Pattern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543878" y="4924192"/>
            <a:ext cx="1110615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Building data pipelines at scale requires </a:t>
            </a:r>
            <a:r>
              <a:rPr lang="en-US" sz="135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architectural discipline</a:t>
            </a:r>
            <a:r>
              <a:rPr lang="en-US" sz="135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This pattern gives you a </a:t>
            </a:r>
            <a:r>
              <a:rPr lang="en-US" sz="135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proven foundation for production reliability</a:t>
            </a:r>
            <a:r>
              <a:rPr lang="en-US" sz="135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3599497" y="5393299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38100" y="0"/>
                </a:moveTo>
                <a:lnTo>
                  <a:pt x="76200" y="0"/>
                </a:lnTo>
                <a:cubicBezTo>
                  <a:pt x="97228" y="0"/>
                  <a:pt x="114300" y="17072"/>
                  <a:pt x="114300" y="38100"/>
                </a:cubicBezTo>
                <a:lnTo>
                  <a:pt x="114300" y="76200"/>
                </a:lnTo>
                <a:cubicBezTo>
                  <a:pt x="114300" y="97228"/>
                  <a:pt x="97228" y="114300"/>
                  <a:pt x="76200" y="114300"/>
                </a:cubicBezTo>
                <a:lnTo>
                  <a:pt x="38100" y="114300"/>
                </a:lnTo>
                <a:cubicBezTo>
                  <a:pt x="17072" y="114300"/>
                  <a:pt x="0" y="97228"/>
                  <a:pt x="0" y="76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1A2FF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Text 28"/>
          <p:cNvSpPr/>
          <p:nvPr/>
        </p:nvSpPr>
        <p:spPr>
          <a:xfrm>
            <a:off x="3747135" y="5317099"/>
            <a:ext cx="828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Raw Zone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4862274" y="535519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03659"/>
                </a:moveTo>
                <a:cubicBezTo>
                  <a:pt x="191653" y="99008"/>
                  <a:pt x="191653" y="91455"/>
                  <a:pt x="187003" y="86804"/>
                </a:cubicBezTo>
                <a:lnTo>
                  <a:pt x="127471" y="27273"/>
                </a:lnTo>
                <a:cubicBezTo>
                  <a:pt x="122820" y="22622"/>
                  <a:pt x="115267" y="22622"/>
                  <a:pt x="110617" y="27273"/>
                </a:cubicBezTo>
                <a:cubicBezTo>
                  <a:pt x="105966" y="31924"/>
                  <a:pt x="105966" y="39477"/>
                  <a:pt x="110617" y="44128"/>
                </a:cubicBezTo>
                <a:lnTo>
                  <a:pt x="149833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49833" y="107156"/>
                </a:lnTo>
                <a:lnTo>
                  <a:pt x="110617" y="146372"/>
                </a:lnTo>
                <a:cubicBezTo>
                  <a:pt x="105966" y="151023"/>
                  <a:pt x="105966" y="158576"/>
                  <a:pt x="110617" y="163227"/>
                </a:cubicBezTo>
                <a:cubicBezTo>
                  <a:pt x="115267" y="167878"/>
                  <a:pt x="122820" y="167878"/>
                  <a:pt x="127471" y="163227"/>
                </a:cubicBezTo>
                <a:lnTo>
                  <a:pt x="187003" y="103696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Shape 30"/>
          <p:cNvSpPr/>
          <p:nvPr/>
        </p:nvSpPr>
        <p:spPr>
          <a:xfrm>
            <a:off x="5381387" y="5393299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38100" y="0"/>
                </a:moveTo>
                <a:lnTo>
                  <a:pt x="76200" y="0"/>
                </a:lnTo>
                <a:cubicBezTo>
                  <a:pt x="97228" y="0"/>
                  <a:pt x="114300" y="17072"/>
                  <a:pt x="114300" y="38100"/>
                </a:cubicBezTo>
                <a:lnTo>
                  <a:pt x="114300" y="76200"/>
                </a:lnTo>
                <a:cubicBezTo>
                  <a:pt x="114300" y="97228"/>
                  <a:pt x="97228" y="114300"/>
                  <a:pt x="76200" y="114300"/>
                </a:cubicBezTo>
                <a:lnTo>
                  <a:pt x="38100" y="114300"/>
                </a:lnTo>
                <a:cubicBezTo>
                  <a:pt x="17072" y="114300"/>
                  <a:pt x="0" y="97228"/>
                  <a:pt x="0" y="76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DC70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4" name="Text 31"/>
          <p:cNvSpPr/>
          <p:nvPr/>
        </p:nvSpPr>
        <p:spPr>
          <a:xfrm>
            <a:off x="5529025" y="5317099"/>
            <a:ext cx="1095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Curated Zone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6906578" y="535519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03659"/>
                </a:moveTo>
                <a:cubicBezTo>
                  <a:pt x="191653" y="99008"/>
                  <a:pt x="191653" y="91455"/>
                  <a:pt x="187003" y="86804"/>
                </a:cubicBezTo>
                <a:lnTo>
                  <a:pt x="127471" y="27273"/>
                </a:lnTo>
                <a:cubicBezTo>
                  <a:pt x="122820" y="22622"/>
                  <a:pt x="115267" y="22622"/>
                  <a:pt x="110617" y="27273"/>
                </a:cubicBezTo>
                <a:cubicBezTo>
                  <a:pt x="105966" y="31924"/>
                  <a:pt x="105966" y="39477"/>
                  <a:pt x="110617" y="44128"/>
                </a:cubicBezTo>
                <a:lnTo>
                  <a:pt x="149833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49833" y="107156"/>
                </a:lnTo>
                <a:lnTo>
                  <a:pt x="110617" y="146372"/>
                </a:lnTo>
                <a:cubicBezTo>
                  <a:pt x="105966" y="151023"/>
                  <a:pt x="105966" y="158576"/>
                  <a:pt x="110617" y="163227"/>
                </a:cubicBezTo>
                <a:cubicBezTo>
                  <a:pt x="115267" y="167878"/>
                  <a:pt x="122820" y="167878"/>
                  <a:pt x="127471" y="163227"/>
                </a:cubicBezTo>
                <a:lnTo>
                  <a:pt x="187003" y="103696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Shape 33"/>
          <p:cNvSpPr/>
          <p:nvPr/>
        </p:nvSpPr>
        <p:spPr>
          <a:xfrm>
            <a:off x="7425690" y="5393299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38100" y="0"/>
                </a:moveTo>
                <a:lnTo>
                  <a:pt x="76200" y="0"/>
                </a:lnTo>
                <a:cubicBezTo>
                  <a:pt x="97228" y="0"/>
                  <a:pt x="114300" y="17072"/>
                  <a:pt x="114300" y="38100"/>
                </a:cubicBezTo>
                <a:lnTo>
                  <a:pt x="114300" y="76200"/>
                </a:lnTo>
                <a:cubicBezTo>
                  <a:pt x="114300" y="97228"/>
                  <a:pt x="97228" y="114300"/>
                  <a:pt x="76200" y="114300"/>
                </a:cubicBezTo>
                <a:lnTo>
                  <a:pt x="38100" y="114300"/>
                </a:lnTo>
                <a:cubicBezTo>
                  <a:pt x="17072" y="114300"/>
                  <a:pt x="0" y="97228"/>
                  <a:pt x="0" y="76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5DF7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7" name="Text 34"/>
          <p:cNvSpPr/>
          <p:nvPr/>
        </p:nvSpPr>
        <p:spPr>
          <a:xfrm>
            <a:off x="7573328" y="5317099"/>
            <a:ext cx="1066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Refined Zone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4144685" y="6018135"/>
            <a:ext cx="3905250" cy="495300"/>
          </a:xfrm>
          <a:custGeom>
            <a:avLst/>
            <a:gdLst/>
            <a:ahLst/>
            <a:cxnLst/>
            <a:rect l="l" t="t" r="r" b="b"/>
            <a:pathLst>
              <a:path w="3905250" h="495300">
                <a:moveTo>
                  <a:pt x="76202" y="0"/>
                </a:moveTo>
                <a:lnTo>
                  <a:pt x="3829048" y="0"/>
                </a:lnTo>
                <a:cubicBezTo>
                  <a:pt x="3871133" y="0"/>
                  <a:pt x="3905250" y="34117"/>
                  <a:pt x="3905250" y="76202"/>
                </a:cubicBezTo>
                <a:lnTo>
                  <a:pt x="3905250" y="419098"/>
                </a:lnTo>
                <a:cubicBezTo>
                  <a:pt x="3905250" y="461183"/>
                  <a:pt x="3871133" y="495300"/>
                  <a:pt x="3829048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9" name="Shape 36"/>
          <p:cNvSpPr/>
          <p:nvPr/>
        </p:nvSpPr>
        <p:spPr>
          <a:xfrm>
            <a:off x="4385191" y="617053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56083" y="35719"/>
                </a:moveTo>
                <a:cubicBezTo>
                  <a:pt x="149907" y="35719"/>
                  <a:pt x="143917" y="37393"/>
                  <a:pt x="138671" y="40444"/>
                </a:cubicBezTo>
                <a:cubicBezTo>
                  <a:pt x="132792" y="34491"/>
                  <a:pt x="125946" y="29505"/>
                  <a:pt x="118393" y="25747"/>
                </a:cubicBezTo>
                <a:cubicBezTo>
                  <a:pt x="128885" y="16818"/>
                  <a:pt x="142242" y="11906"/>
                  <a:pt x="156083" y="11906"/>
                </a:cubicBezTo>
                <a:cubicBezTo>
                  <a:pt x="188230" y="11906"/>
                  <a:pt x="214313" y="37951"/>
                  <a:pt x="214313" y="70135"/>
                </a:cubicBezTo>
                <a:cubicBezTo>
                  <a:pt x="214313" y="85576"/>
                  <a:pt x="208173" y="100385"/>
                  <a:pt x="197272" y="111286"/>
                </a:cubicBezTo>
                <a:lnTo>
                  <a:pt x="170817" y="137740"/>
                </a:lnTo>
                <a:cubicBezTo>
                  <a:pt x="159916" y="148642"/>
                  <a:pt x="145107" y="154781"/>
                  <a:pt x="129667" y="154781"/>
                </a:cubicBezTo>
                <a:cubicBezTo>
                  <a:pt x="97520" y="154781"/>
                  <a:pt x="71438" y="128736"/>
                  <a:pt x="71438" y="96552"/>
                </a:cubicBezTo>
                <a:cubicBezTo>
                  <a:pt x="71438" y="95994"/>
                  <a:pt x="71438" y="95436"/>
                  <a:pt x="71475" y="94878"/>
                </a:cubicBezTo>
                <a:cubicBezTo>
                  <a:pt x="71661" y="88292"/>
                  <a:pt x="77130" y="83121"/>
                  <a:pt x="83716" y="83307"/>
                </a:cubicBezTo>
                <a:cubicBezTo>
                  <a:pt x="90301" y="83493"/>
                  <a:pt x="95473" y="88962"/>
                  <a:pt x="95287" y="95548"/>
                </a:cubicBezTo>
                <a:cubicBezTo>
                  <a:pt x="95287" y="95883"/>
                  <a:pt x="95287" y="96217"/>
                  <a:pt x="95287" y="96515"/>
                </a:cubicBezTo>
                <a:cubicBezTo>
                  <a:pt x="95287" y="115528"/>
                  <a:pt x="110691" y="130932"/>
                  <a:pt x="129704" y="130932"/>
                </a:cubicBezTo>
                <a:cubicBezTo>
                  <a:pt x="138819" y="130932"/>
                  <a:pt x="147563" y="127322"/>
                  <a:pt x="154037" y="120848"/>
                </a:cubicBezTo>
                <a:lnTo>
                  <a:pt x="180491" y="94394"/>
                </a:lnTo>
                <a:cubicBezTo>
                  <a:pt x="186928" y="87957"/>
                  <a:pt x="190574" y="79177"/>
                  <a:pt x="190574" y="70061"/>
                </a:cubicBezTo>
                <a:cubicBezTo>
                  <a:pt x="190574" y="51048"/>
                  <a:pt x="175171" y="35644"/>
                  <a:pt x="156158" y="35644"/>
                </a:cubicBezTo>
                <a:close/>
                <a:moveTo>
                  <a:pt x="102394" y="64480"/>
                </a:moveTo>
                <a:cubicBezTo>
                  <a:pt x="101687" y="64182"/>
                  <a:pt x="100980" y="63773"/>
                  <a:pt x="100347" y="63326"/>
                </a:cubicBezTo>
                <a:cubicBezTo>
                  <a:pt x="95659" y="60908"/>
                  <a:pt x="90301" y="59531"/>
                  <a:pt x="84683" y="59531"/>
                </a:cubicBezTo>
                <a:cubicBezTo>
                  <a:pt x="75567" y="59531"/>
                  <a:pt x="66824" y="63140"/>
                  <a:pt x="60350" y="69614"/>
                </a:cubicBezTo>
                <a:lnTo>
                  <a:pt x="33896" y="96069"/>
                </a:lnTo>
                <a:cubicBezTo>
                  <a:pt x="27459" y="102505"/>
                  <a:pt x="23812" y="111286"/>
                  <a:pt x="23812" y="120402"/>
                </a:cubicBezTo>
                <a:cubicBezTo>
                  <a:pt x="23812" y="139415"/>
                  <a:pt x="39216" y="154818"/>
                  <a:pt x="58229" y="154818"/>
                </a:cubicBezTo>
                <a:cubicBezTo>
                  <a:pt x="64368" y="154818"/>
                  <a:pt x="70358" y="153181"/>
                  <a:pt x="75605" y="150130"/>
                </a:cubicBezTo>
                <a:cubicBezTo>
                  <a:pt x="81483" y="156083"/>
                  <a:pt x="88329" y="161069"/>
                  <a:pt x="95920" y="164827"/>
                </a:cubicBezTo>
                <a:cubicBezTo>
                  <a:pt x="85427" y="173720"/>
                  <a:pt x="72107" y="178668"/>
                  <a:pt x="58229" y="178668"/>
                </a:cubicBezTo>
                <a:cubicBezTo>
                  <a:pt x="26082" y="178668"/>
                  <a:pt x="0" y="152623"/>
                  <a:pt x="0" y="120439"/>
                </a:cubicBezTo>
                <a:cubicBezTo>
                  <a:pt x="0" y="104998"/>
                  <a:pt x="6139" y="90190"/>
                  <a:pt x="17041" y="79288"/>
                </a:cubicBezTo>
                <a:lnTo>
                  <a:pt x="43495" y="52834"/>
                </a:lnTo>
                <a:cubicBezTo>
                  <a:pt x="54397" y="41932"/>
                  <a:pt x="69205" y="35793"/>
                  <a:pt x="84646" y="35793"/>
                </a:cubicBezTo>
                <a:cubicBezTo>
                  <a:pt x="116867" y="35793"/>
                  <a:pt x="142875" y="62061"/>
                  <a:pt x="142875" y="94171"/>
                </a:cubicBezTo>
                <a:cubicBezTo>
                  <a:pt x="142875" y="94655"/>
                  <a:pt x="142875" y="95138"/>
                  <a:pt x="142875" y="95622"/>
                </a:cubicBezTo>
                <a:cubicBezTo>
                  <a:pt x="142726" y="102208"/>
                  <a:pt x="137257" y="107379"/>
                  <a:pt x="130671" y="107231"/>
                </a:cubicBezTo>
                <a:cubicBezTo>
                  <a:pt x="124085" y="107082"/>
                  <a:pt x="118914" y="101612"/>
                  <a:pt x="119063" y="95027"/>
                </a:cubicBezTo>
                <a:cubicBezTo>
                  <a:pt x="119063" y="94729"/>
                  <a:pt x="119063" y="94469"/>
                  <a:pt x="119063" y="94171"/>
                </a:cubicBezTo>
                <a:cubicBezTo>
                  <a:pt x="119063" y="81632"/>
                  <a:pt x="112365" y="70619"/>
                  <a:pt x="102394" y="6455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0" name="Text 37"/>
          <p:cNvSpPr/>
          <p:nvPr/>
        </p:nvSpPr>
        <p:spPr>
          <a:xfrm>
            <a:off x="4682847" y="6132435"/>
            <a:ext cx="3181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 with me: </a:t>
            </a:r>
            <a:r>
              <a:rPr lang="en-US" sz="135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kalluripradeep.github.io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About Me &amp; Today's Agenda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223010"/>
            <a:ext cx="5589270" cy="3284220"/>
          </a:xfrm>
          <a:custGeom>
            <a:avLst/>
            <a:gdLst/>
            <a:ahLst/>
            <a:cxnLst/>
            <a:rect l="l" t="t" r="r" b="b"/>
            <a:pathLst>
              <a:path w="5589270" h="3284220">
                <a:moveTo>
                  <a:pt x="76194" y="0"/>
                </a:moveTo>
                <a:lnTo>
                  <a:pt x="5513076" y="0"/>
                </a:lnTo>
                <a:cubicBezTo>
                  <a:pt x="5555157" y="0"/>
                  <a:pt x="5589270" y="34113"/>
                  <a:pt x="5589270" y="76194"/>
                </a:cubicBezTo>
                <a:lnTo>
                  <a:pt x="5589270" y="3208026"/>
                </a:lnTo>
                <a:cubicBezTo>
                  <a:pt x="5589270" y="3250107"/>
                  <a:pt x="5555157" y="3284220"/>
                  <a:pt x="5513076" y="3284220"/>
                </a:cubicBezTo>
                <a:lnTo>
                  <a:pt x="76194" y="3284220"/>
                </a:lnTo>
                <a:cubicBezTo>
                  <a:pt x="34113" y="3284220"/>
                  <a:pt x="0" y="3250107"/>
                  <a:pt x="0" y="3208026"/>
                </a:cubicBezTo>
                <a:lnTo>
                  <a:pt x="0" y="76194"/>
                </a:lnTo>
                <a:cubicBezTo>
                  <a:pt x="0" y="34141"/>
                  <a:pt x="34141" y="0"/>
                  <a:pt x="76194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Shape 3"/>
          <p:cNvSpPr/>
          <p:nvPr/>
        </p:nvSpPr>
        <p:spPr>
          <a:xfrm>
            <a:off x="541020" y="13792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Shape 4"/>
          <p:cNvSpPr/>
          <p:nvPr/>
        </p:nvSpPr>
        <p:spPr>
          <a:xfrm>
            <a:off x="707708" y="153162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110728"/>
                </a:moveTo>
                <a:cubicBezTo>
                  <a:pt x="70442" y="110728"/>
                  <a:pt x="46434" y="86721"/>
                  <a:pt x="46434" y="57150"/>
                </a:cubicBezTo>
                <a:cubicBezTo>
                  <a:pt x="46434" y="27579"/>
                  <a:pt x="70442" y="3572"/>
                  <a:pt x="100012" y="3572"/>
                </a:cubicBezTo>
                <a:cubicBezTo>
                  <a:pt x="129583" y="3572"/>
                  <a:pt x="153591" y="27579"/>
                  <a:pt x="153591" y="57150"/>
                </a:cubicBezTo>
                <a:cubicBezTo>
                  <a:pt x="153591" y="86721"/>
                  <a:pt x="129583" y="110728"/>
                  <a:pt x="100013" y="110728"/>
                </a:cubicBezTo>
                <a:close/>
                <a:moveTo>
                  <a:pt x="86395" y="135731"/>
                </a:moveTo>
                <a:lnTo>
                  <a:pt x="113630" y="135731"/>
                </a:lnTo>
                <a:cubicBezTo>
                  <a:pt x="117961" y="135731"/>
                  <a:pt x="121444" y="139214"/>
                  <a:pt x="121444" y="143545"/>
                </a:cubicBezTo>
                <a:cubicBezTo>
                  <a:pt x="121444" y="145420"/>
                  <a:pt x="120774" y="147206"/>
                  <a:pt x="119569" y="148635"/>
                </a:cubicBezTo>
                <a:lnTo>
                  <a:pt x="107335" y="162922"/>
                </a:lnTo>
                <a:lnTo>
                  <a:pt x="121176" y="214313"/>
                </a:lnTo>
                <a:lnTo>
                  <a:pt x="121444" y="214313"/>
                </a:lnTo>
                <a:lnTo>
                  <a:pt x="136892" y="152474"/>
                </a:lnTo>
                <a:cubicBezTo>
                  <a:pt x="137874" y="148590"/>
                  <a:pt x="141848" y="146224"/>
                  <a:pt x="145599" y="147652"/>
                </a:cubicBezTo>
                <a:cubicBezTo>
                  <a:pt x="173236" y="158189"/>
                  <a:pt x="192881" y="184978"/>
                  <a:pt x="192881" y="216322"/>
                </a:cubicBezTo>
                <a:cubicBezTo>
                  <a:pt x="192881" y="223064"/>
                  <a:pt x="187389" y="228555"/>
                  <a:pt x="180648" y="228555"/>
                </a:cubicBezTo>
                <a:lnTo>
                  <a:pt x="19377" y="228600"/>
                </a:lnTo>
                <a:cubicBezTo>
                  <a:pt x="12636" y="228600"/>
                  <a:pt x="7144" y="223108"/>
                  <a:pt x="7144" y="216366"/>
                </a:cubicBezTo>
                <a:cubicBezTo>
                  <a:pt x="7144" y="185023"/>
                  <a:pt x="26789" y="158234"/>
                  <a:pt x="54426" y="147697"/>
                </a:cubicBezTo>
                <a:cubicBezTo>
                  <a:pt x="58177" y="146268"/>
                  <a:pt x="62151" y="148635"/>
                  <a:pt x="63133" y="152519"/>
                </a:cubicBezTo>
                <a:lnTo>
                  <a:pt x="78581" y="214357"/>
                </a:lnTo>
                <a:lnTo>
                  <a:pt x="78849" y="214357"/>
                </a:lnTo>
                <a:lnTo>
                  <a:pt x="92690" y="162967"/>
                </a:lnTo>
                <a:lnTo>
                  <a:pt x="80456" y="148679"/>
                </a:lnTo>
                <a:cubicBezTo>
                  <a:pt x="79251" y="147251"/>
                  <a:pt x="78581" y="145465"/>
                  <a:pt x="78581" y="143589"/>
                </a:cubicBezTo>
                <a:cubicBezTo>
                  <a:pt x="78581" y="139258"/>
                  <a:pt x="82064" y="135776"/>
                  <a:pt x="86395" y="135776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Text 5"/>
          <p:cNvSpPr/>
          <p:nvPr/>
        </p:nvSpPr>
        <p:spPr>
          <a:xfrm>
            <a:off x="1188720" y="1493520"/>
            <a:ext cx="1628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Pradeep Kalluri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86264" y="210312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21431" y="0"/>
                </a:moveTo>
                <a:cubicBezTo>
                  <a:pt x="9611" y="0"/>
                  <a:pt x="0" y="9611"/>
                  <a:pt x="0" y="21431"/>
                </a:cubicBezTo>
                <a:lnTo>
                  <a:pt x="0" y="150019"/>
                </a:lnTo>
                <a:cubicBezTo>
                  <a:pt x="0" y="161839"/>
                  <a:pt x="9611" y="171450"/>
                  <a:pt x="21431" y="171450"/>
                </a:cubicBezTo>
                <a:lnTo>
                  <a:pt x="107156" y="171450"/>
                </a:lnTo>
                <a:cubicBezTo>
                  <a:pt x="118977" y="171450"/>
                  <a:pt x="128588" y="161839"/>
                  <a:pt x="128588" y="150019"/>
                </a:cubicBezTo>
                <a:lnTo>
                  <a:pt x="128588" y="21431"/>
                </a:lnTo>
                <a:cubicBezTo>
                  <a:pt x="128588" y="9611"/>
                  <a:pt x="118977" y="0"/>
                  <a:pt x="107156" y="0"/>
                </a:cubicBezTo>
                <a:lnTo>
                  <a:pt x="21431" y="0"/>
                </a:lnTo>
                <a:close/>
                <a:moveTo>
                  <a:pt x="58936" y="117872"/>
                </a:moveTo>
                <a:lnTo>
                  <a:pt x="69652" y="117872"/>
                </a:lnTo>
                <a:cubicBezTo>
                  <a:pt x="75579" y="117872"/>
                  <a:pt x="80367" y="122660"/>
                  <a:pt x="80367" y="128588"/>
                </a:cubicBezTo>
                <a:lnTo>
                  <a:pt x="80367" y="155377"/>
                </a:lnTo>
                <a:lnTo>
                  <a:pt x="48220" y="155377"/>
                </a:lnTo>
                <a:lnTo>
                  <a:pt x="48220" y="128588"/>
                </a:lnTo>
                <a:cubicBezTo>
                  <a:pt x="48220" y="122660"/>
                  <a:pt x="53009" y="117872"/>
                  <a:pt x="58936" y="117872"/>
                </a:cubicBezTo>
                <a:close/>
                <a:moveTo>
                  <a:pt x="32147" y="37505"/>
                </a:moveTo>
                <a:cubicBezTo>
                  <a:pt x="32147" y="34558"/>
                  <a:pt x="34558" y="32147"/>
                  <a:pt x="37505" y="32147"/>
                </a:cubicBezTo>
                <a:lnTo>
                  <a:pt x="48220" y="32147"/>
                </a:lnTo>
                <a:cubicBezTo>
                  <a:pt x="51167" y="32147"/>
                  <a:pt x="53578" y="34558"/>
                  <a:pt x="53578" y="37505"/>
                </a:cubicBezTo>
                <a:lnTo>
                  <a:pt x="53578" y="48220"/>
                </a:lnTo>
                <a:cubicBezTo>
                  <a:pt x="53578" y="51167"/>
                  <a:pt x="51167" y="53578"/>
                  <a:pt x="48220" y="53578"/>
                </a:cubicBezTo>
                <a:lnTo>
                  <a:pt x="37505" y="53578"/>
                </a:lnTo>
                <a:cubicBezTo>
                  <a:pt x="34558" y="53578"/>
                  <a:pt x="32147" y="51167"/>
                  <a:pt x="32147" y="48220"/>
                </a:cubicBezTo>
                <a:lnTo>
                  <a:pt x="32147" y="37505"/>
                </a:lnTo>
                <a:close/>
                <a:moveTo>
                  <a:pt x="80367" y="32147"/>
                </a:moveTo>
                <a:lnTo>
                  <a:pt x="91083" y="32147"/>
                </a:lnTo>
                <a:cubicBezTo>
                  <a:pt x="94030" y="32147"/>
                  <a:pt x="96441" y="34558"/>
                  <a:pt x="96441" y="37505"/>
                </a:cubicBezTo>
                <a:lnTo>
                  <a:pt x="96441" y="48220"/>
                </a:lnTo>
                <a:cubicBezTo>
                  <a:pt x="96441" y="51167"/>
                  <a:pt x="94030" y="53578"/>
                  <a:pt x="91083" y="53578"/>
                </a:cubicBezTo>
                <a:lnTo>
                  <a:pt x="80367" y="53578"/>
                </a:lnTo>
                <a:cubicBezTo>
                  <a:pt x="77420" y="53578"/>
                  <a:pt x="75009" y="51167"/>
                  <a:pt x="75009" y="48220"/>
                </a:cubicBezTo>
                <a:lnTo>
                  <a:pt x="75009" y="37505"/>
                </a:lnTo>
                <a:cubicBezTo>
                  <a:pt x="75009" y="34558"/>
                  <a:pt x="77420" y="32147"/>
                  <a:pt x="80367" y="32147"/>
                </a:cubicBezTo>
                <a:close/>
                <a:moveTo>
                  <a:pt x="32147" y="80367"/>
                </a:moveTo>
                <a:cubicBezTo>
                  <a:pt x="32147" y="77420"/>
                  <a:pt x="34558" y="75009"/>
                  <a:pt x="37505" y="75009"/>
                </a:cubicBezTo>
                <a:lnTo>
                  <a:pt x="48220" y="75009"/>
                </a:lnTo>
                <a:cubicBezTo>
                  <a:pt x="51167" y="75009"/>
                  <a:pt x="53578" y="77420"/>
                  <a:pt x="53578" y="80367"/>
                </a:cubicBezTo>
                <a:lnTo>
                  <a:pt x="53578" y="91083"/>
                </a:lnTo>
                <a:cubicBezTo>
                  <a:pt x="53578" y="94030"/>
                  <a:pt x="51167" y="96441"/>
                  <a:pt x="48220" y="96441"/>
                </a:cubicBezTo>
                <a:lnTo>
                  <a:pt x="37505" y="96441"/>
                </a:lnTo>
                <a:cubicBezTo>
                  <a:pt x="34558" y="96441"/>
                  <a:pt x="32147" y="94030"/>
                  <a:pt x="32147" y="91083"/>
                </a:cubicBezTo>
                <a:lnTo>
                  <a:pt x="32147" y="80367"/>
                </a:lnTo>
                <a:close/>
                <a:moveTo>
                  <a:pt x="80367" y="75009"/>
                </a:moveTo>
                <a:lnTo>
                  <a:pt x="91083" y="75009"/>
                </a:lnTo>
                <a:cubicBezTo>
                  <a:pt x="94030" y="75009"/>
                  <a:pt x="96441" y="77420"/>
                  <a:pt x="96441" y="80367"/>
                </a:cubicBezTo>
                <a:lnTo>
                  <a:pt x="96441" y="91083"/>
                </a:lnTo>
                <a:cubicBezTo>
                  <a:pt x="96441" y="94030"/>
                  <a:pt x="94030" y="96441"/>
                  <a:pt x="91083" y="96441"/>
                </a:cubicBezTo>
                <a:lnTo>
                  <a:pt x="80367" y="96441"/>
                </a:lnTo>
                <a:cubicBezTo>
                  <a:pt x="77420" y="96441"/>
                  <a:pt x="75009" y="94030"/>
                  <a:pt x="75009" y="91083"/>
                </a:cubicBezTo>
                <a:lnTo>
                  <a:pt x="75009" y="80367"/>
                </a:lnTo>
                <a:cubicBezTo>
                  <a:pt x="75009" y="77420"/>
                  <a:pt x="77420" y="75009"/>
                  <a:pt x="80367" y="75009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7"/>
          <p:cNvSpPr/>
          <p:nvPr/>
        </p:nvSpPr>
        <p:spPr>
          <a:xfrm>
            <a:off x="869633" y="2065020"/>
            <a:ext cx="2695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Current Position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69633" y="2293620"/>
            <a:ext cx="2695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Engineer @ NatWest Bank, London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64832" y="271272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0184" y="18752"/>
                </a:moveTo>
                <a:cubicBezTo>
                  <a:pt x="40184" y="8405"/>
                  <a:pt x="48589" y="0"/>
                  <a:pt x="58936" y="0"/>
                </a:cubicBezTo>
                <a:lnTo>
                  <a:pt x="66973" y="0"/>
                </a:lnTo>
                <a:cubicBezTo>
                  <a:pt x="72900" y="0"/>
                  <a:pt x="77688" y="4789"/>
                  <a:pt x="77688" y="10716"/>
                </a:cubicBezTo>
                <a:lnTo>
                  <a:pt x="77688" y="160734"/>
                </a:lnTo>
                <a:cubicBezTo>
                  <a:pt x="77688" y="166661"/>
                  <a:pt x="72900" y="171450"/>
                  <a:pt x="66973" y="171450"/>
                </a:cubicBezTo>
                <a:lnTo>
                  <a:pt x="56257" y="171450"/>
                </a:lnTo>
                <a:cubicBezTo>
                  <a:pt x="46278" y="171450"/>
                  <a:pt x="37873" y="164619"/>
                  <a:pt x="35496" y="155377"/>
                </a:cubicBezTo>
                <a:cubicBezTo>
                  <a:pt x="35261" y="155377"/>
                  <a:pt x="35060" y="155377"/>
                  <a:pt x="34826" y="155377"/>
                </a:cubicBezTo>
                <a:cubicBezTo>
                  <a:pt x="20025" y="155377"/>
                  <a:pt x="8037" y="143388"/>
                  <a:pt x="8037" y="128588"/>
                </a:cubicBezTo>
                <a:cubicBezTo>
                  <a:pt x="8037" y="122560"/>
                  <a:pt x="10046" y="117001"/>
                  <a:pt x="13395" y="112514"/>
                </a:cubicBezTo>
                <a:cubicBezTo>
                  <a:pt x="6898" y="107625"/>
                  <a:pt x="2679" y="99856"/>
                  <a:pt x="2679" y="91083"/>
                </a:cubicBezTo>
                <a:cubicBezTo>
                  <a:pt x="2679" y="80736"/>
                  <a:pt x="8573" y="71728"/>
                  <a:pt x="17145" y="67274"/>
                </a:cubicBezTo>
                <a:cubicBezTo>
                  <a:pt x="14767" y="63256"/>
                  <a:pt x="13395" y="58568"/>
                  <a:pt x="13395" y="53578"/>
                </a:cubicBezTo>
                <a:cubicBezTo>
                  <a:pt x="13395" y="38777"/>
                  <a:pt x="25383" y="26789"/>
                  <a:pt x="40184" y="26789"/>
                </a:cubicBezTo>
                <a:lnTo>
                  <a:pt x="40184" y="18752"/>
                </a:lnTo>
                <a:close/>
                <a:moveTo>
                  <a:pt x="131266" y="18752"/>
                </a:moveTo>
                <a:lnTo>
                  <a:pt x="131266" y="26789"/>
                </a:lnTo>
                <a:cubicBezTo>
                  <a:pt x="146067" y="26789"/>
                  <a:pt x="158055" y="38777"/>
                  <a:pt x="158055" y="53578"/>
                </a:cubicBezTo>
                <a:cubicBezTo>
                  <a:pt x="158055" y="58601"/>
                  <a:pt x="156683" y="63289"/>
                  <a:pt x="154305" y="67274"/>
                </a:cubicBezTo>
                <a:cubicBezTo>
                  <a:pt x="162911" y="71728"/>
                  <a:pt x="168771" y="80702"/>
                  <a:pt x="168771" y="91083"/>
                </a:cubicBezTo>
                <a:cubicBezTo>
                  <a:pt x="168771" y="99856"/>
                  <a:pt x="164552" y="107625"/>
                  <a:pt x="158055" y="112514"/>
                </a:cubicBezTo>
                <a:cubicBezTo>
                  <a:pt x="161404" y="117001"/>
                  <a:pt x="163413" y="122560"/>
                  <a:pt x="163413" y="128588"/>
                </a:cubicBezTo>
                <a:cubicBezTo>
                  <a:pt x="163413" y="143388"/>
                  <a:pt x="151425" y="155377"/>
                  <a:pt x="136624" y="155377"/>
                </a:cubicBezTo>
                <a:cubicBezTo>
                  <a:pt x="136390" y="155377"/>
                  <a:pt x="136189" y="155377"/>
                  <a:pt x="135954" y="155377"/>
                </a:cubicBezTo>
                <a:cubicBezTo>
                  <a:pt x="133577" y="164619"/>
                  <a:pt x="125172" y="171450"/>
                  <a:pt x="115193" y="171450"/>
                </a:cubicBezTo>
                <a:lnTo>
                  <a:pt x="104477" y="171450"/>
                </a:lnTo>
                <a:cubicBezTo>
                  <a:pt x="98550" y="171450"/>
                  <a:pt x="93762" y="166661"/>
                  <a:pt x="93762" y="160734"/>
                </a:cubicBezTo>
                <a:lnTo>
                  <a:pt x="93762" y="10716"/>
                </a:lnTo>
                <a:cubicBezTo>
                  <a:pt x="93762" y="4789"/>
                  <a:pt x="98550" y="0"/>
                  <a:pt x="104477" y="0"/>
                </a:cubicBezTo>
                <a:lnTo>
                  <a:pt x="112514" y="0"/>
                </a:lnTo>
                <a:cubicBezTo>
                  <a:pt x="122861" y="0"/>
                  <a:pt x="131266" y="8405"/>
                  <a:pt x="131266" y="18752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10"/>
          <p:cNvSpPr/>
          <p:nvPr/>
        </p:nvSpPr>
        <p:spPr>
          <a:xfrm>
            <a:off x="869633" y="2674620"/>
            <a:ext cx="3381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Expertise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69633" y="2903220"/>
            <a:ext cx="3381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Building real-time data quality monitoring systems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54117" y="3322320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80099" y="-2679"/>
                </a:moveTo>
                <a:cubicBezTo>
                  <a:pt x="78057" y="-4755"/>
                  <a:pt x="75076" y="-5592"/>
                  <a:pt x="72263" y="-4822"/>
                </a:cubicBezTo>
                <a:cubicBezTo>
                  <a:pt x="69451" y="-4052"/>
                  <a:pt x="67274" y="-1875"/>
                  <a:pt x="66571" y="938"/>
                </a:cubicBezTo>
                <a:lnTo>
                  <a:pt x="61447" y="21096"/>
                </a:lnTo>
                <a:cubicBezTo>
                  <a:pt x="61079" y="22570"/>
                  <a:pt x="59572" y="23440"/>
                  <a:pt x="58132" y="23005"/>
                </a:cubicBezTo>
                <a:lnTo>
                  <a:pt x="38107" y="17379"/>
                </a:lnTo>
                <a:cubicBezTo>
                  <a:pt x="35295" y="16576"/>
                  <a:pt x="32281" y="17379"/>
                  <a:pt x="30238" y="19422"/>
                </a:cubicBezTo>
                <a:cubicBezTo>
                  <a:pt x="28195" y="21465"/>
                  <a:pt x="27392" y="24479"/>
                  <a:pt x="28195" y="27291"/>
                </a:cubicBezTo>
                <a:lnTo>
                  <a:pt x="33855" y="47316"/>
                </a:lnTo>
                <a:cubicBezTo>
                  <a:pt x="34257" y="48756"/>
                  <a:pt x="33386" y="50263"/>
                  <a:pt x="31946" y="50631"/>
                </a:cubicBezTo>
                <a:lnTo>
                  <a:pt x="11754" y="55755"/>
                </a:lnTo>
                <a:cubicBezTo>
                  <a:pt x="8941" y="56458"/>
                  <a:pt x="6731" y="58668"/>
                  <a:pt x="5961" y="61481"/>
                </a:cubicBezTo>
                <a:cubicBezTo>
                  <a:pt x="5190" y="64294"/>
                  <a:pt x="6028" y="67274"/>
                  <a:pt x="8104" y="69317"/>
                </a:cubicBezTo>
                <a:lnTo>
                  <a:pt x="23005" y="83816"/>
                </a:lnTo>
                <a:cubicBezTo>
                  <a:pt x="24077" y="84854"/>
                  <a:pt x="24077" y="86596"/>
                  <a:pt x="23005" y="87667"/>
                </a:cubicBezTo>
                <a:lnTo>
                  <a:pt x="8137" y="102167"/>
                </a:lnTo>
                <a:cubicBezTo>
                  <a:pt x="6061" y="104209"/>
                  <a:pt x="5224" y="107190"/>
                  <a:pt x="5994" y="110003"/>
                </a:cubicBezTo>
                <a:cubicBezTo>
                  <a:pt x="6764" y="112815"/>
                  <a:pt x="8974" y="114992"/>
                  <a:pt x="11787" y="115729"/>
                </a:cubicBezTo>
                <a:lnTo>
                  <a:pt x="31946" y="120852"/>
                </a:lnTo>
                <a:cubicBezTo>
                  <a:pt x="33419" y="121221"/>
                  <a:pt x="34290" y="122727"/>
                  <a:pt x="33855" y="124167"/>
                </a:cubicBezTo>
                <a:lnTo>
                  <a:pt x="28195" y="144159"/>
                </a:lnTo>
                <a:cubicBezTo>
                  <a:pt x="27392" y="146971"/>
                  <a:pt x="28195" y="149985"/>
                  <a:pt x="30238" y="152028"/>
                </a:cubicBezTo>
                <a:cubicBezTo>
                  <a:pt x="32281" y="154071"/>
                  <a:pt x="35295" y="154874"/>
                  <a:pt x="38107" y="154071"/>
                </a:cubicBezTo>
                <a:lnTo>
                  <a:pt x="58132" y="148411"/>
                </a:lnTo>
                <a:cubicBezTo>
                  <a:pt x="59572" y="148010"/>
                  <a:pt x="61079" y="148880"/>
                  <a:pt x="61447" y="150320"/>
                </a:cubicBezTo>
                <a:lnTo>
                  <a:pt x="66571" y="170479"/>
                </a:lnTo>
                <a:cubicBezTo>
                  <a:pt x="67274" y="173292"/>
                  <a:pt x="69484" y="175502"/>
                  <a:pt x="72297" y="176272"/>
                </a:cubicBezTo>
                <a:cubicBezTo>
                  <a:pt x="75110" y="177042"/>
                  <a:pt x="78090" y="176205"/>
                  <a:pt x="80133" y="174129"/>
                </a:cubicBezTo>
                <a:lnTo>
                  <a:pt x="94632" y="159227"/>
                </a:lnTo>
                <a:cubicBezTo>
                  <a:pt x="95670" y="158156"/>
                  <a:pt x="97412" y="158156"/>
                  <a:pt x="98483" y="159227"/>
                </a:cubicBezTo>
                <a:lnTo>
                  <a:pt x="112949" y="174129"/>
                </a:lnTo>
                <a:cubicBezTo>
                  <a:pt x="114992" y="176205"/>
                  <a:pt x="117972" y="177042"/>
                  <a:pt x="120785" y="176272"/>
                </a:cubicBezTo>
                <a:cubicBezTo>
                  <a:pt x="123598" y="175502"/>
                  <a:pt x="125775" y="173292"/>
                  <a:pt x="126511" y="170479"/>
                </a:cubicBezTo>
                <a:lnTo>
                  <a:pt x="131635" y="150354"/>
                </a:lnTo>
                <a:cubicBezTo>
                  <a:pt x="132003" y="148880"/>
                  <a:pt x="133510" y="148010"/>
                  <a:pt x="134950" y="148445"/>
                </a:cubicBezTo>
                <a:lnTo>
                  <a:pt x="154975" y="154104"/>
                </a:lnTo>
                <a:cubicBezTo>
                  <a:pt x="157788" y="154908"/>
                  <a:pt x="160801" y="154104"/>
                  <a:pt x="162844" y="152061"/>
                </a:cubicBezTo>
                <a:cubicBezTo>
                  <a:pt x="164887" y="150019"/>
                  <a:pt x="165690" y="147005"/>
                  <a:pt x="164887" y="144192"/>
                </a:cubicBezTo>
                <a:lnTo>
                  <a:pt x="159227" y="124167"/>
                </a:lnTo>
                <a:cubicBezTo>
                  <a:pt x="158826" y="122727"/>
                  <a:pt x="159696" y="121221"/>
                  <a:pt x="161136" y="120852"/>
                </a:cubicBezTo>
                <a:lnTo>
                  <a:pt x="181295" y="115729"/>
                </a:lnTo>
                <a:cubicBezTo>
                  <a:pt x="184108" y="115026"/>
                  <a:pt x="186318" y="112815"/>
                  <a:pt x="187088" y="110003"/>
                </a:cubicBezTo>
                <a:cubicBezTo>
                  <a:pt x="187858" y="107190"/>
                  <a:pt x="187021" y="104176"/>
                  <a:pt x="184945" y="102167"/>
                </a:cubicBezTo>
                <a:lnTo>
                  <a:pt x="170044" y="87667"/>
                </a:lnTo>
                <a:cubicBezTo>
                  <a:pt x="168972" y="86629"/>
                  <a:pt x="168972" y="84888"/>
                  <a:pt x="170044" y="83816"/>
                </a:cubicBezTo>
                <a:lnTo>
                  <a:pt x="184945" y="69317"/>
                </a:lnTo>
                <a:cubicBezTo>
                  <a:pt x="187021" y="67274"/>
                  <a:pt x="187858" y="64294"/>
                  <a:pt x="187088" y="61481"/>
                </a:cubicBezTo>
                <a:cubicBezTo>
                  <a:pt x="186318" y="58668"/>
                  <a:pt x="184108" y="56491"/>
                  <a:pt x="181295" y="55755"/>
                </a:cubicBezTo>
                <a:lnTo>
                  <a:pt x="161136" y="50631"/>
                </a:lnTo>
                <a:cubicBezTo>
                  <a:pt x="159663" y="50263"/>
                  <a:pt x="158792" y="48756"/>
                  <a:pt x="159227" y="47316"/>
                </a:cubicBezTo>
                <a:lnTo>
                  <a:pt x="164887" y="27291"/>
                </a:lnTo>
                <a:cubicBezTo>
                  <a:pt x="165690" y="24479"/>
                  <a:pt x="164887" y="21465"/>
                  <a:pt x="162844" y="19422"/>
                </a:cubicBezTo>
                <a:cubicBezTo>
                  <a:pt x="160801" y="17379"/>
                  <a:pt x="157788" y="16576"/>
                  <a:pt x="154975" y="17379"/>
                </a:cubicBezTo>
                <a:lnTo>
                  <a:pt x="134950" y="23039"/>
                </a:lnTo>
                <a:cubicBezTo>
                  <a:pt x="133510" y="23440"/>
                  <a:pt x="132003" y="22570"/>
                  <a:pt x="131635" y="21130"/>
                </a:cubicBezTo>
                <a:lnTo>
                  <a:pt x="126511" y="938"/>
                </a:lnTo>
                <a:cubicBezTo>
                  <a:pt x="125808" y="-1875"/>
                  <a:pt x="123598" y="-4085"/>
                  <a:pt x="120785" y="-4856"/>
                </a:cubicBezTo>
                <a:cubicBezTo>
                  <a:pt x="117972" y="-5626"/>
                  <a:pt x="114992" y="-4789"/>
                  <a:pt x="112949" y="-2712"/>
                </a:cubicBezTo>
                <a:lnTo>
                  <a:pt x="98450" y="12223"/>
                </a:lnTo>
                <a:cubicBezTo>
                  <a:pt x="97412" y="13294"/>
                  <a:pt x="95670" y="13294"/>
                  <a:pt x="94599" y="12223"/>
                </a:cubicBezTo>
                <a:lnTo>
                  <a:pt x="80099" y="-2679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3"/>
          <p:cNvSpPr/>
          <p:nvPr/>
        </p:nvSpPr>
        <p:spPr>
          <a:xfrm>
            <a:off x="869633" y="3284220"/>
            <a:ext cx="3390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Certification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69633" y="3512820"/>
            <a:ext cx="3390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Certified: Fabric Data Engineer Associate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75548" y="393192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26789" y="34826"/>
                </a:moveTo>
                <a:cubicBezTo>
                  <a:pt x="31225" y="34826"/>
                  <a:pt x="34826" y="31225"/>
                  <a:pt x="34826" y="26789"/>
                </a:cubicBezTo>
                <a:cubicBezTo>
                  <a:pt x="34826" y="22353"/>
                  <a:pt x="31225" y="18752"/>
                  <a:pt x="26789" y="18752"/>
                </a:cubicBezTo>
                <a:cubicBezTo>
                  <a:pt x="22353" y="18752"/>
                  <a:pt x="18752" y="22353"/>
                  <a:pt x="18752" y="26789"/>
                </a:cubicBezTo>
                <a:cubicBezTo>
                  <a:pt x="18752" y="31225"/>
                  <a:pt x="22353" y="34826"/>
                  <a:pt x="26789" y="34826"/>
                </a:cubicBezTo>
                <a:close/>
                <a:moveTo>
                  <a:pt x="53578" y="26789"/>
                </a:moveTo>
                <a:cubicBezTo>
                  <a:pt x="53578" y="37773"/>
                  <a:pt x="46981" y="47216"/>
                  <a:pt x="37505" y="51335"/>
                </a:cubicBezTo>
                <a:lnTo>
                  <a:pt x="37505" y="75009"/>
                </a:lnTo>
                <a:lnTo>
                  <a:pt x="96441" y="75009"/>
                </a:lnTo>
                <a:cubicBezTo>
                  <a:pt x="105315" y="75009"/>
                  <a:pt x="112514" y="67810"/>
                  <a:pt x="112514" y="58936"/>
                </a:cubicBezTo>
                <a:lnTo>
                  <a:pt x="112514" y="51335"/>
                </a:lnTo>
                <a:cubicBezTo>
                  <a:pt x="103037" y="47216"/>
                  <a:pt x="96441" y="37773"/>
                  <a:pt x="96441" y="26789"/>
                </a:cubicBezTo>
                <a:cubicBezTo>
                  <a:pt x="96441" y="11988"/>
                  <a:pt x="108429" y="0"/>
                  <a:pt x="123230" y="0"/>
                </a:cubicBezTo>
                <a:cubicBezTo>
                  <a:pt x="138031" y="0"/>
                  <a:pt x="150019" y="11988"/>
                  <a:pt x="150019" y="26789"/>
                </a:cubicBezTo>
                <a:cubicBezTo>
                  <a:pt x="150019" y="37773"/>
                  <a:pt x="143422" y="47216"/>
                  <a:pt x="133945" y="51335"/>
                </a:cubicBezTo>
                <a:lnTo>
                  <a:pt x="133945" y="58936"/>
                </a:lnTo>
                <a:cubicBezTo>
                  <a:pt x="133945" y="79664"/>
                  <a:pt x="117169" y="96441"/>
                  <a:pt x="96441" y="96441"/>
                </a:cubicBezTo>
                <a:lnTo>
                  <a:pt x="37505" y="96441"/>
                </a:lnTo>
                <a:lnTo>
                  <a:pt x="37505" y="120115"/>
                </a:lnTo>
                <a:cubicBezTo>
                  <a:pt x="46981" y="124234"/>
                  <a:pt x="53578" y="133677"/>
                  <a:pt x="53578" y="144661"/>
                </a:cubicBezTo>
                <a:cubicBezTo>
                  <a:pt x="53578" y="159462"/>
                  <a:pt x="41590" y="171450"/>
                  <a:pt x="26789" y="171450"/>
                </a:cubicBezTo>
                <a:cubicBezTo>
                  <a:pt x="11988" y="171450"/>
                  <a:pt x="0" y="159462"/>
                  <a:pt x="0" y="144661"/>
                </a:cubicBezTo>
                <a:cubicBezTo>
                  <a:pt x="0" y="133677"/>
                  <a:pt x="6597" y="124234"/>
                  <a:pt x="16073" y="120115"/>
                </a:cubicBezTo>
                <a:lnTo>
                  <a:pt x="16073" y="51368"/>
                </a:lnTo>
                <a:cubicBezTo>
                  <a:pt x="6597" y="47216"/>
                  <a:pt x="0" y="37773"/>
                  <a:pt x="0" y="26789"/>
                </a:cubicBezTo>
                <a:cubicBezTo>
                  <a:pt x="0" y="11988"/>
                  <a:pt x="11988" y="0"/>
                  <a:pt x="26789" y="0"/>
                </a:cubicBezTo>
                <a:cubicBezTo>
                  <a:pt x="41590" y="0"/>
                  <a:pt x="53578" y="11988"/>
                  <a:pt x="53578" y="26789"/>
                </a:cubicBezTo>
                <a:close/>
                <a:moveTo>
                  <a:pt x="131266" y="26789"/>
                </a:moveTo>
                <a:cubicBezTo>
                  <a:pt x="131266" y="22353"/>
                  <a:pt x="127665" y="18752"/>
                  <a:pt x="123230" y="18752"/>
                </a:cubicBezTo>
                <a:cubicBezTo>
                  <a:pt x="118794" y="18752"/>
                  <a:pt x="115193" y="22353"/>
                  <a:pt x="115193" y="26789"/>
                </a:cubicBezTo>
                <a:cubicBezTo>
                  <a:pt x="115193" y="31225"/>
                  <a:pt x="118794" y="34826"/>
                  <a:pt x="123230" y="34826"/>
                </a:cubicBezTo>
                <a:cubicBezTo>
                  <a:pt x="127665" y="34826"/>
                  <a:pt x="131266" y="31225"/>
                  <a:pt x="131266" y="26789"/>
                </a:cubicBezTo>
                <a:close/>
                <a:moveTo>
                  <a:pt x="26789" y="152698"/>
                </a:moveTo>
                <a:cubicBezTo>
                  <a:pt x="31225" y="152698"/>
                  <a:pt x="34826" y="149097"/>
                  <a:pt x="34826" y="144661"/>
                </a:cubicBezTo>
                <a:cubicBezTo>
                  <a:pt x="34826" y="140225"/>
                  <a:pt x="31225" y="136624"/>
                  <a:pt x="26789" y="136624"/>
                </a:cubicBezTo>
                <a:cubicBezTo>
                  <a:pt x="22353" y="136624"/>
                  <a:pt x="18752" y="140225"/>
                  <a:pt x="18752" y="144661"/>
                </a:cubicBezTo>
                <a:cubicBezTo>
                  <a:pt x="18752" y="149097"/>
                  <a:pt x="22353" y="152698"/>
                  <a:pt x="26789" y="152698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6"/>
          <p:cNvSpPr/>
          <p:nvPr/>
        </p:nvSpPr>
        <p:spPr>
          <a:xfrm>
            <a:off x="869633" y="3893820"/>
            <a:ext cx="2781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 Source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69633" y="4122420"/>
            <a:ext cx="2781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Apache Airflow contributor (merged PRs)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4810" y="4667250"/>
            <a:ext cx="5589270" cy="807720"/>
          </a:xfrm>
          <a:custGeom>
            <a:avLst/>
            <a:gdLst/>
            <a:ahLst/>
            <a:cxnLst/>
            <a:rect l="l" t="t" r="r" b="b"/>
            <a:pathLst>
              <a:path w="5589270" h="807720">
                <a:moveTo>
                  <a:pt x="76200" y="0"/>
                </a:moveTo>
                <a:lnTo>
                  <a:pt x="5513070" y="0"/>
                </a:lnTo>
                <a:cubicBezTo>
                  <a:pt x="5555154" y="0"/>
                  <a:pt x="5589270" y="34116"/>
                  <a:pt x="5589270" y="76200"/>
                </a:cubicBezTo>
                <a:lnTo>
                  <a:pt x="5589270" y="731520"/>
                </a:lnTo>
                <a:cubicBezTo>
                  <a:pt x="5589270" y="773604"/>
                  <a:pt x="5555154" y="807720"/>
                  <a:pt x="5513070" y="807720"/>
                </a:cubicBezTo>
                <a:lnTo>
                  <a:pt x="76200" y="807720"/>
                </a:lnTo>
                <a:cubicBezTo>
                  <a:pt x="34116" y="807720"/>
                  <a:pt x="0" y="773604"/>
                  <a:pt x="0" y="7315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1" name="Shape 19"/>
          <p:cNvSpPr/>
          <p:nvPr/>
        </p:nvSpPr>
        <p:spPr>
          <a:xfrm>
            <a:off x="552926" y="486156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56083" y="35719"/>
                </a:moveTo>
                <a:cubicBezTo>
                  <a:pt x="149907" y="35719"/>
                  <a:pt x="143917" y="37393"/>
                  <a:pt x="138671" y="40444"/>
                </a:cubicBezTo>
                <a:cubicBezTo>
                  <a:pt x="132792" y="34491"/>
                  <a:pt x="125946" y="29505"/>
                  <a:pt x="118393" y="25747"/>
                </a:cubicBezTo>
                <a:cubicBezTo>
                  <a:pt x="128885" y="16818"/>
                  <a:pt x="142242" y="11906"/>
                  <a:pt x="156083" y="11906"/>
                </a:cubicBezTo>
                <a:cubicBezTo>
                  <a:pt x="188230" y="11906"/>
                  <a:pt x="214313" y="37951"/>
                  <a:pt x="214313" y="70135"/>
                </a:cubicBezTo>
                <a:cubicBezTo>
                  <a:pt x="214313" y="85576"/>
                  <a:pt x="208173" y="100385"/>
                  <a:pt x="197272" y="111286"/>
                </a:cubicBezTo>
                <a:lnTo>
                  <a:pt x="170817" y="137740"/>
                </a:lnTo>
                <a:cubicBezTo>
                  <a:pt x="159916" y="148642"/>
                  <a:pt x="145107" y="154781"/>
                  <a:pt x="129667" y="154781"/>
                </a:cubicBezTo>
                <a:cubicBezTo>
                  <a:pt x="97520" y="154781"/>
                  <a:pt x="71438" y="128736"/>
                  <a:pt x="71438" y="96552"/>
                </a:cubicBezTo>
                <a:cubicBezTo>
                  <a:pt x="71438" y="95994"/>
                  <a:pt x="71438" y="95436"/>
                  <a:pt x="71475" y="94878"/>
                </a:cubicBezTo>
                <a:cubicBezTo>
                  <a:pt x="71661" y="88292"/>
                  <a:pt x="77130" y="83121"/>
                  <a:pt x="83716" y="83307"/>
                </a:cubicBezTo>
                <a:cubicBezTo>
                  <a:pt x="90301" y="83493"/>
                  <a:pt x="95473" y="88962"/>
                  <a:pt x="95287" y="95548"/>
                </a:cubicBezTo>
                <a:cubicBezTo>
                  <a:pt x="95287" y="95883"/>
                  <a:pt x="95287" y="96217"/>
                  <a:pt x="95287" y="96515"/>
                </a:cubicBezTo>
                <a:cubicBezTo>
                  <a:pt x="95287" y="115528"/>
                  <a:pt x="110691" y="130932"/>
                  <a:pt x="129704" y="130932"/>
                </a:cubicBezTo>
                <a:cubicBezTo>
                  <a:pt x="138819" y="130932"/>
                  <a:pt x="147563" y="127322"/>
                  <a:pt x="154037" y="120848"/>
                </a:cubicBezTo>
                <a:lnTo>
                  <a:pt x="180491" y="94394"/>
                </a:lnTo>
                <a:cubicBezTo>
                  <a:pt x="186928" y="87957"/>
                  <a:pt x="190574" y="79177"/>
                  <a:pt x="190574" y="70061"/>
                </a:cubicBezTo>
                <a:cubicBezTo>
                  <a:pt x="190574" y="51048"/>
                  <a:pt x="175171" y="35644"/>
                  <a:pt x="156158" y="35644"/>
                </a:cubicBezTo>
                <a:close/>
                <a:moveTo>
                  <a:pt x="102394" y="64480"/>
                </a:moveTo>
                <a:cubicBezTo>
                  <a:pt x="101687" y="64182"/>
                  <a:pt x="100980" y="63773"/>
                  <a:pt x="100347" y="63326"/>
                </a:cubicBezTo>
                <a:cubicBezTo>
                  <a:pt x="95659" y="60908"/>
                  <a:pt x="90301" y="59531"/>
                  <a:pt x="84683" y="59531"/>
                </a:cubicBezTo>
                <a:cubicBezTo>
                  <a:pt x="75567" y="59531"/>
                  <a:pt x="66824" y="63140"/>
                  <a:pt x="60350" y="69614"/>
                </a:cubicBezTo>
                <a:lnTo>
                  <a:pt x="33896" y="96069"/>
                </a:lnTo>
                <a:cubicBezTo>
                  <a:pt x="27459" y="102505"/>
                  <a:pt x="23812" y="111286"/>
                  <a:pt x="23812" y="120402"/>
                </a:cubicBezTo>
                <a:cubicBezTo>
                  <a:pt x="23812" y="139415"/>
                  <a:pt x="39216" y="154818"/>
                  <a:pt x="58229" y="154818"/>
                </a:cubicBezTo>
                <a:cubicBezTo>
                  <a:pt x="64368" y="154818"/>
                  <a:pt x="70358" y="153181"/>
                  <a:pt x="75605" y="150130"/>
                </a:cubicBezTo>
                <a:cubicBezTo>
                  <a:pt x="81483" y="156083"/>
                  <a:pt x="88329" y="161069"/>
                  <a:pt x="95920" y="164827"/>
                </a:cubicBezTo>
                <a:cubicBezTo>
                  <a:pt x="85427" y="173720"/>
                  <a:pt x="72107" y="178668"/>
                  <a:pt x="58229" y="178668"/>
                </a:cubicBezTo>
                <a:cubicBezTo>
                  <a:pt x="26082" y="178668"/>
                  <a:pt x="0" y="152623"/>
                  <a:pt x="0" y="120439"/>
                </a:cubicBezTo>
                <a:cubicBezTo>
                  <a:pt x="0" y="104998"/>
                  <a:pt x="6139" y="90190"/>
                  <a:pt x="17041" y="79288"/>
                </a:cubicBezTo>
                <a:lnTo>
                  <a:pt x="43495" y="52834"/>
                </a:lnTo>
                <a:cubicBezTo>
                  <a:pt x="54397" y="41932"/>
                  <a:pt x="69205" y="35793"/>
                  <a:pt x="84646" y="35793"/>
                </a:cubicBezTo>
                <a:cubicBezTo>
                  <a:pt x="116867" y="35793"/>
                  <a:pt x="142875" y="62061"/>
                  <a:pt x="142875" y="94171"/>
                </a:cubicBezTo>
                <a:cubicBezTo>
                  <a:pt x="142875" y="94655"/>
                  <a:pt x="142875" y="95138"/>
                  <a:pt x="142875" y="95622"/>
                </a:cubicBezTo>
                <a:cubicBezTo>
                  <a:pt x="142726" y="102208"/>
                  <a:pt x="137257" y="107379"/>
                  <a:pt x="130671" y="107231"/>
                </a:cubicBezTo>
                <a:cubicBezTo>
                  <a:pt x="124085" y="107082"/>
                  <a:pt x="118914" y="101612"/>
                  <a:pt x="119063" y="95027"/>
                </a:cubicBezTo>
                <a:cubicBezTo>
                  <a:pt x="119063" y="94729"/>
                  <a:pt x="119063" y="94469"/>
                  <a:pt x="119063" y="94171"/>
                </a:cubicBezTo>
                <a:cubicBezTo>
                  <a:pt x="119063" y="81632"/>
                  <a:pt x="112365" y="70619"/>
                  <a:pt x="102394" y="6455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Text 20"/>
          <p:cNvSpPr/>
          <p:nvPr/>
        </p:nvSpPr>
        <p:spPr>
          <a:xfrm>
            <a:off x="893445" y="4823460"/>
            <a:ext cx="2085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 With Me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93445" y="5090160"/>
            <a:ext cx="2085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kalluripradeep.github.io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214110" y="1223010"/>
            <a:ext cx="5589270" cy="950595"/>
          </a:xfrm>
          <a:custGeom>
            <a:avLst/>
            <a:gdLst/>
            <a:ahLst/>
            <a:cxnLst/>
            <a:rect l="l" t="t" r="r" b="b"/>
            <a:pathLst>
              <a:path w="5589270" h="950595">
                <a:moveTo>
                  <a:pt x="76200" y="0"/>
                </a:moveTo>
                <a:lnTo>
                  <a:pt x="5513070" y="0"/>
                </a:lnTo>
                <a:cubicBezTo>
                  <a:pt x="5555154" y="0"/>
                  <a:pt x="5589270" y="34116"/>
                  <a:pt x="5589270" y="76200"/>
                </a:cubicBezTo>
                <a:lnTo>
                  <a:pt x="5589270" y="874395"/>
                </a:lnTo>
                <a:cubicBezTo>
                  <a:pt x="5589270" y="916479"/>
                  <a:pt x="5555154" y="950595"/>
                  <a:pt x="5513070" y="950595"/>
                </a:cubicBezTo>
                <a:lnTo>
                  <a:pt x="76200" y="950595"/>
                </a:lnTo>
                <a:cubicBezTo>
                  <a:pt x="34116" y="950595"/>
                  <a:pt x="0" y="916479"/>
                  <a:pt x="0" y="874395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5" name="Shape 23"/>
          <p:cNvSpPr/>
          <p:nvPr/>
        </p:nvSpPr>
        <p:spPr>
          <a:xfrm>
            <a:off x="6332220" y="13411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6" name="Text 24"/>
          <p:cNvSpPr/>
          <p:nvPr/>
        </p:nvSpPr>
        <p:spPr>
          <a:xfrm>
            <a:off x="6442115" y="1417320"/>
            <a:ext cx="352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941820" y="1341120"/>
            <a:ext cx="482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Problem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941820" y="1645920"/>
            <a:ext cx="4819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Why traditional "single pipeline" approaches break at scale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14110" y="2297430"/>
            <a:ext cx="5589270" cy="950595"/>
          </a:xfrm>
          <a:custGeom>
            <a:avLst/>
            <a:gdLst/>
            <a:ahLst/>
            <a:cxnLst/>
            <a:rect l="l" t="t" r="r" b="b"/>
            <a:pathLst>
              <a:path w="5589270" h="950595">
                <a:moveTo>
                  <a:pt x="76200" y="0"/>
                </a:moveTo>
                <a:lnTo>
                  <a:pt x="5513070" y="0"/>
                </a:lnTo>
                <a:cubicBezTo>
                  <a:pt x="5555154" y="0"/>
                  <a:pt x="5589270" y="34116"/>
                  <a:pt x="5589270" y="76200"/>
                </a:cubicBezTo>
                <a:lnTo>
                  <a:pt x="5589270" y="874395"/>
                </a:lnTo>
                <a:cubicBezTo>
                  <a:pt x="5589270" y="916479"/>
                  <a:pt x="5555154" y="950595"/>
                  <a:pt x="5513070" y="950595"/>
                </a:cubicBezTo>
                <a:lnTo>
                  <a:pt x="76200" y="950595"/>
                </a:lnTo>
                <a:cubicBezTo>
                  <a:pt x="34116" y="950595"/>
                  <a:pt x="0" y="916479"/>
                  <a:pt x="0" y="874395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30" name="Shape 28"/>
          <p:cNvSpPr/>
          <p:nvPr/>
        </p:nvSpPr>
        <p:spPr>
          <a:xfrm>
            <a:off x="6332220" y="241554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Text 29"/>
          <p:cNvSpPr/>
          <p:nvPr/>
        </p:nvSpPr>
        <p:spPr>
          <a:xfrm>
            <a:off x="6421398" y="249174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941820" y="2415540"/>
            <a:ext cx="482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Solution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941820" y="2720340"/>
            <a:ext cx="4819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Three-zone architecture pattern for production pipelines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214110" y="3371850"/>
            <a:ext cx="5589270" cy="950595"/>
          </a:xfrm>
          <a:custGeom>
            <a:avLst/>
            <a:gdLst/>
            <a:ahLst/>
            <a:cxnLst/>
            <a:rect l="l" t="t" r="r" b="b"/>
            <a:pathLst>
              <a:path w="5589270" h="950595">
                <a:moveTo>
                  <a:pt x="76200" y="0"/>
                </a:moveTo>
                <a:lnTo>
                  <a:pt x="5513070" y="0"/>
                </a:lnTo>
                <a:cubicBezTo>
                  <a:pt x="5555154" y="0"/>
                  <a:pt x="5589270" y="34116"/>
                  <a:pt x="5589270" y="76200"/>
                </a:cubicBezTo>
                <a:lnTo>
                  <a:pt x="5589270" y="874395"/>
                </a:lnTo>
                <a:cubicBezTo>
                  <a:pt x="5589270" y="916479"/>
                  <a:pt x="5555154" y="950595"/>
                  <a:pt x="5513070" y="950595"/>
                </a:cubicBezTo>
                <a:lnTo>
                  <a:pt x="76200" y="950595"/>
                </a:lnTo>
                <a:cubicBezTo>
                  <a:pt x="34116" y="950595"/>
                  <a:pt x="0" y="916479"/>
                  <a:pt x="0" y="874395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35" name="Shape 33"/>
          <p:cNvSpPr/>
          <p:nvPr/>
        </p:nvSpPr>
        <p:spPr>
          <a:xfrm>
            <a:off x="6332220" y="348996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Text 34"/>
          <p:cNvSpPr/>
          <p:nvPr/>
        </p:nvSpPr>
        <p:spPr>
          <a:xfrm>
            <a:off x="6420445" y="3566160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941820" y="3489960"/>
            <a:ext cx="482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941820" y="3794760"/>
            <a:ext cx="4819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Batch &amp; streaming patterns with PySpark, Kafka, Airflow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214110" y="4446270"/>
            <a:ext cx="5589270" cy="950595"/>
          </a:xfrm>
          <a:custGeom>
            <a:avLst/>
            <a:gdLst/>
            <a:ahLst/>
            <a:cxnLst/>
            <a:rect l="l" t="t" r="r" b="b"/>
            <a:pathLst>
              <a:path w="5589270" h="950595">
                <a:moveTo>
                  <a:pt x="76200" y="0"/>
                </a:moveTo>
                <a:lnTo>
                  <a:pt x="5513070" y="0"/>
                </a:lnTo>
                <a:cubicBezTo>
                  <a:pt x="5555154" y="0"/>
                  <a:pt x="5589270" y="34116"/>
                  <a:pt x="5589270" y="76200"/>
                </a:cubicBezTo>
                <a:lnTo>
                  <a:pt x="5589270" y="874395"/>
                </a:lnTo>
                <a:cubicBezTo>
                  <a:pt x="5589270" y="916479"/>
                  <a:pt x="5555154" y="950595"/>
                  <a:pt x="5513070" y="950595"/>
                </a:cubicBezTo>
                <a:lnTo>
                  <a:pt x="76200" y="950595"/>
                </a:lnTo>
                <a:cubicBezTo>
                  <a:pt x="34116" y="950595"/>
                  <a:pt x="0" y="916479"/>
                  <a:pt x="0" y="874395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40" name="Shape 38"/>
          <p:cNvSpPr/>
          <p:nvPr/>
        </p:nvSpPr>
        <p:spPr>
          <a:xfrm>
            <a:off x="6332220" y="456438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1" name="Text 39"/>
          <p:cNvSpPr/>
          <p:nvPr/>
        </p:nvSpPr>
        <p:spPr>
          <a:xfrm>
            <a:off x="6420564" y="4640581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941820" y="4564381"/>
            <a:ext cx="482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Production Lessons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941820" y="4869181"/>
            <a:ext cx="4819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 incidents, quality strategies, tools that actually work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214110" y="5520691"/>
            <a:ext cx="5589270" cy="950595"/>
          </a:xfrm>
          <a:custGeom>
            <a:avLst/>
            <a:gdLst/>
            <a:ahLst/>
            <a:cxnLst/>
            <a:rect l="l" t="t" r="r" b="b"/>
            <a:pathLst>
              <a:path w="5589270" h="950595">
                <a:moveTo>
                  <a:pt x="76200" y="0"/>
                </a:moveTo>
                <a:lnTo>
                  <a:pt x="5513070" y="0"/>
                </a:lnTo>
                <a:cubicBezTo>
                  <a:pt x="5555154" y="0"/>
                  <a:pt x="5589270" y="34116"/>
                  <a:pt x="5589270" y="76200"/>
                </a:cubicBezTo>
                <a:lnTo>
                  <a:pt x="5589270" y="874395"/>
                </a:lnTo>
                <a:cubicBezTo>
                  <a:pt x="5589270" y="916479"/>
                  <a:pt x="5555154" y="950595"/>
                  <a:pt x="5513070" y="950595"/>
                </a:cubicBezTo>
                <a:lnTo>
                  <a:pt x="76200" y="950595"/>
                </a:lnTo>
                <a:cubicBezTo>
                  <a:pt x="34116" y="950595"/>
                  <a:pt x="0" y="916479"/>
                  <a:pt x="0" y="874395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10160">
            <a:solidFill>
              <a:srgbClr val="4FD1C5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45" name="Text 43"/>
          <p:cNvSpPr/>
          <p:nvPr/>
        </p:nvSpPr>
        <p:spPr>
          <a:xfrm>
            <a:off x="6294120" y="5806440"/>
            <a:ext cx="5429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20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Takeaway:</a:t>
            </a: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Building data pipelines at scale requires architectural discipline. The three-zone pattern gives you a proven foundation for production reliability.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CHALLENGE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Single Pipelines Fail at Scale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Four critical failure patterns that break production systems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565910"/>
            <a:ext cx="5627370" cy="1303020"/>
          </a:xfrm>
          <a:custGeom>
            <a:avLst/>
            <a:gdLst/>
            <a:ahLst/>
            <a:cxnLst/>
            <a:rect l="l" t="t" r="r" b="b"/>
            <a:pathLst>
              <a:path w="5627370" h="1303020">
                <a:moveTo>
                  <a:pt x="76201" y="0"/>
                </a:moveTo>
                <a:lnTo>
                  <a:pt x="5551169" y="0"/>
                </a:lnTo>
                <a:cubicBezTo>
                  <a:pt x="5593254" y="0"/>
                  <a:pt x="5627370" y="34116"/>
                  <a:pt x="5627370" y="76201"/>
                </a:cubicBezTo>
                <a:lnTo>
                  <a:pt x="5627370" y="1226819"/>
                </a:lnTo>
                <a:cubicBezTo>
                  <a:pt x="5627370" y="1268904"/>
                  <a:pt x="5593254" y="1303020"/>
                  <a:pt x="5551169" y="1303020"/>
                </a:cubicBezTo>
                <a:lnTo>
                  <a:pt x="76201" y="1303020"/>
                </a:lnTo>
                <a:cubicBezTo>
                  <a:pt x="34116" y="1303020"/>
                  <a:pt x="0" y="1268904"/>
                  <a:pt x="0" y="12268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Shape 4"/>
          <p:cNvSpPr/>
          <p:nvPr/>
        </p:nvSpPr>
        <p:spPr>
          <a:xfrm>
            <a:off x="541020" y="172212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637461" y="182689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3729" y="-8338"/>
                </a:moveTo>
                <a:cubicBezTo>
                  <a:pt x="10582" y="-11486"/>
                  <a:pt x="5492" y="-11486"/>
                  <a:pt x="2378" y="-8338"/>
                </a:cubicBezTo>
                <a:cubicBezTo>
                  <a:pt x="-737" y="-5190"/>
                  <a:pt x="-770" y="-100"/>
                  <a:pt x="2344" y="3047"/>
                </a:cubicBezTo>
                <a:lnTo>
                  <a:pt x="179152" y="179855"/>
                </a:lnTo>
                <a:cubicBezTo>
                  <a:pt x="182300" y="183003"/>
                  <a:pt x="187389" y="183003"/>
                  <a:pt x="190504" y="179855"/>
                </a:cubicBezTo>
                <a:cubicBezTo>
                  <a:pt x="193618" y="176707"/>
                  <a:pt x="193651" y="171617"/>
                  <a:pt x="190504" y="168503"/>
                </a:cubicBezTo>
                <a:lnTo>
                  <a:pt x="149650" y="127650"/>
                </a:lnTo>
                <a:cubicBezTo>
                  <a:pt x="151057" y="126511"/>
                  <a:pt x="152430" y="125272"/>
                  <a:pt x="153702" y="124000"/>
                </a:cubicBezTo>
                <a:lnTo>
                  <a:pt x="177511" y="100191"/>
                </a:lnTo>
                <a:cubicBezTo>
                  <a:pt x="187323" y="90380"/>
                  <a:pt x="192848" y="77052"/>
                  <a:pt x="192848" y="63155"/>
                </a:cubicBezTo>
                <a:cubicBezTo>
                  <a:pt x="192848" y="34223"/>
                  <a:pt x="169407" y="10749"/>
                  <a:pt x="140442" y="10749"/>
                </a:cubicBezTo>
                <a:cubicBezTo>
                  <a:pt x="127951" y="10749"/>
                  <a:pt x="115963" y="15203"/>
                  <a:pt x="106520" y="23206"/>
                </a:cubicBezTo>
                <a:cubicBezTo>
                  <a:pt x="113318" y="26588"/>
                  <a:pt x="119479" y="31075"/>
                  <a:pt x="124770" y="36433"/>
                </a:cubicBezTo>
                <a:cubicBezTo>
                  <a:pt x="129492" y="33654"/>
                  <a:pt x="134883" y="32180"/>
                  <a:pt x="140442" y="32180"/>
                </a:cubicBezTo>
                <a:cubicBezTo>
                  <a:pt x="157553" y="32180"/>
                  <a:pt x="171417" y="46044"/>
                  <a:pt x="171417" y="63155"/>
                </a:cubicBezTo>
                <a:cubicBezTo>
                  <a:pt x="171417" y="71359"/>
                  <a:pt x="168168" y="79229"/>
                  <a:pt x="162342" y="85055"/>
                </a:cubicBezTo>
                <a:lnTo>
                  <a:pt x="138533" y="108864"/>
                </a:lnTo>
                <a:cubicBezTo>
                  <a:pt x="137227" y="110170"/>
                  <a:pt x="135821" y="111342"/>
                  <a:pt x="134314" y="112380"/>
                </a:cubicBezTo>
                <a:lnTo>
                  <a:pt x="118408" y="96474"/>
                </a:lnTo>
                <a:cubicBezTo>
                  <a:pt x="123933" y="96173"/>
                  <a:pt x="128353" y="91652"/>
                  <a:pt x="128521" y="86060"/>
                </a:cubicBezTo>
                <a:cubicBezTo>
                  <a:pt x="128521" y="85625"/>
                  <a:pt x="128521" y="85189"/>
                  <a:pt x="128521" y="84754"/>
                </a:cubicBezTo>
                <a:cubicBezTo>
                  <a:pt x="128521" y="55855"/>
                  <a:pt x="105114" y="32214"/>
                  <a:pt x="76114" y="32214"/>
                </a:cubicBezTo>
                <a:cubicBezTo>
                  <a:pt x="69685" y="32214"/>
                  <a:pt x="63423" y="33386"/>
                  <a:pt x="57530" y="35629"/>
                </a:cubicBezTo>
                <a:lnTo>
                  <a:pt x="13729" y="-8338"/>
                </a:lnTo>
                <a:close/>
                <a:moveTo>
                  <a:pt x="75646" y="53578"/>
                </a:moveTo>
                <a:cubicBezTo>
                  <a:pt x="75847" y="53578"/>
                  <a:pt x="76014" y="53578"/>
                  <a:pt x="76215" y="53578"/>
                </a:cubicBezTo>
                <a:cubicBezTo>
                  <a:pt x="81271" y="53578"/>
                  <a:pt x="86093" y="54817"/>
                  <a:pt x="90313" y="56994"/>
                </a:cubicBezTo>
                <a:cubicBezTo>
                  <a:pt x="90915" y="57396"/>
                  <a:pt x="91518" y="57764"/>
                  <a:pt x="92154" y="58032"/>
                </a:cubicBezTo>
                <a:cubicBezTo>
                  <a:pt x="101129" y="63490"/>
                  <a:pt x="107156" y="73402"/>
                  <a:pt x="107156" y="84687"/>
                </a:cubicBezTo>
                <a:cubicBezTo>
                  <a:pt x="107156" y="84821"/>
                  <a:pt x="107156" y="84955"/>
                  <a:pt x="107156" y="85089"/>
                </a:cubicBezTo>
                <a:lnTo>
                  <a:pt x="75646" y="53578"/>
                </a:lnTo>
                <a:close/>
                <a:moveTo>
                  <a:pt x="115930" y="139303"/>
                </a:moveTo>
                <a:lnTo>
                  <a:pt x="64294" y="87667"/>
                </a:lnTo>
                <a:cubicBezTo>
                  <a:pt x="64696" y="115997"/>
                  <a:pt x="87600" y="138868"/>
                  <a:pt x="115896" y="139270"/>
                </a:cubicBezTo>
                <a:close/>
                <a:moveTo>
                  <a:pt x="46780" y="70154"/>
                </a:moveTo>
                <a:lnTo>
                  <a:pt x="31611" y="54985"/>
                </a:lnTo>
                <a:lnTo>
                  <a:pt x="15337" y="71259"/>
                </a:lnTo>
                <a:cubicBezTo>
                  <a:pt x="5525" y="81070"/>
                  <a:pt x="0" y="94398"/>
                  <a:pt x="0" y="108295"/>
                </a:cubicBezTo>
                <a:cubicBezTo>
                  <a:pt x="0" y="137227"/>
                  <a:pt x="23440" y="160701"/>
                  <a:pt x="52406" y="160701"/>
                </a:cubicBezTo>
                <a:cubicBezTo>
                  <a:pt x="64863" y="160701"/>
                  <a:pt x="76885" y="156247"/>
                  <a:pt x="86328" y="148244"/>
                </a:cubicBezTo>
                <a:cubicBezTo>
                  <a:pt x="79530" y="144862"/>
                  <a:pt x="73335" y="140375"/>
                  <a:pt x="68044" y="135017"/>
                </a:cubicBezTo>
                <a:cubicBezTo>
                  <a:pt x="63356" y="137763"/>
                  <a:pt x="57965" y="139236"/>
                  <a:pt x="52406" y="139236"/>
                </a:cubicBezTo>
                <a:cubicBezTo>
                  <a:pt x="35295" y="139236"/>
                  <a:pt x="21431" y="125373"/>
                  <a:pt x="21431" y="108261"/>
                </a:cubicBezTo>
                <a:cubicBezTo>
                  <a:pt x="21431" y="100057"/>
                  <a:pt x="24679" y="92188"/>
                  <a:pt x="30506" y="86361"/>
                </a:cubicBezTo>
                <a:lnTo>
                  <a:pt x="46780" y="70087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6"/>
          <p:cNvSpPr/>
          <p:nvPr/>
        </p:nvSpPr>
        <p:spPr>
          <a:xfrm>
            <a:off x="1036320" y="1779270"/>
            <a:ext cx="168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Brittle Architecture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41020" y="2217420"/>
            <a:ext cx="53911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Mixing raw ingestion with business logic creates tightly coupled systems where one failure cascades through the entire pipeline.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76010" y="1565910"/>
            <a:ext cx="5627370" cy="1303020"/>
          </a:xfrm>
          <a:custGeom>
            <a:avLst/>
            <a:gdLst/>
            <a:ahLst/>
            <a:cxnLst/>
            <a:rect l="l" t="t" r="r" b="b"/>
            <a:pathLst>
              <a:path w="5627370" h="1303020">
                <a:moveTo>
                  <a:pt x="76201" y="0"/>
                </a:moveTo>
                <a:lnTo>
                  <a:pt x="5551169" y="0"/>
                </a:lnTo>
                <a:cubicBezTo>
                  <a:pt x="5593254" y="0"/>
                  <a:pt x="5627370" y="34116"/>
                  <a:pt x="5627370" y="76201"/>
                </a:cubicBezTo>
                <a:lnTo>
                  <a:pt x="5627370" y="1226819"/>
                </a:lnTo>
                <a:cubicBezTo>
                  <a:pt x="5627370" y="1268904"/>
                  <a:pt x="5593254" y="1303020"/>
                  <a:pt x="5551169" y="1303020"/>
                </a:cubicBezTo>
                <a:lnTo>
                  <a:pt x="76201" y="1303020"/>
                </a:lnTo>
                <a:cubicBezTo>
                  <a:pt x="34116" y="1303020"/>
                  <a:pt x="0" y="1268904"/>
                  <a:pt x="0" y="12268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Shape 9"/>
          <p:cNvSpPr/>
          <p:nvPr/>
        </p:nvSpPr>
        <p:spPr>
          <a:xfrm>
            <a:off x="6332220" y="172212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Shape 10"/>
          <p:cNvSpPr/>
          <p:nvPr/>
        </p:nvSpPr>
        <p:spPr>
          <a:xfrm>
            <a:off x="6439376" y="182689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3413" y="64294"/>
                </a:moveTo>
                <a:lnTo>
                  <a:pt x="115193" y="64294"/>
                </a:lnTo>
                <a:cubicBezTo>
                  <a:pt x="111945" y="64294"/>
                  <a:pt x="108998" y="62352"/>
                  <a:pt x="107759" y="59338"/>
                </a:cubicBezTo>
                <a:cubicBezTo>
                  <a:pt x="106520" y="56324"/>
                  <a:pt x="107190" y="52875"/>
                  <a:pt x="109500" y="50564"/>
                </a:cubicBezTo>
                <a:lnTo>
                  <a:pt x="125138" y="34926"/>
                </a:lnTo>
                <a:cubicBezTo>
                  <a:pt x="99923" y="15303"/>
                  <a:pt x="63423" y="17078"/>
                  <a:pt x="40251" y="40251"/>
                </a:cubicBezTo>
                <a:cubicBezTo>
                  <a:pt x="15136" y="65365"/>
                  <a:pt x="15136" y="106051"/>
                  <a:pt x="40251" y="131166"/>
                </a:cubicBezTo>
                <a:cubicBezTo>
                  <a:pt x="65365" y="156281"/>
                  <a:pt x="106051" y="156281"/>
                  <a:pt x="131166" y="131166"/>
                </a:cubicBezTo>
                <a:cubicBezTo>
                  <a:pt x="133912" y="128420"/>
                  <a:pt x="136356" y="125507"/>
                  <a:pt x="138499" y="122426"/>
                </a:cubicBezTo>
                <a:cubicBezTo>
                  <a:pt x="141882" y="117570"/>
                  <a:pt x="148579" y="116398"/>
                  <a:pt x="153434" y="119781"/>
                </a:cubicBezTo>
                <a:cubicBezTo>
                  <a:pt x="158290" y="123163"/>
                  <a:pt x="159462" y="129860"/>
                  <a:pt x="156080" y="134715"/>
                </a:cubicBezTo>
                <a:cubicBezTo>
                  <a:pt x="153233" y="138801"/>
                  <a:pt x="149985" y="142685"/>
                  <a:pt x="146335" y="146335"/>
                </a:cubicBezTo>
                <a:cubicBezTo>
                  <a:pt x="112849" y="179822"/>
                  <a:pt x="58568" y="179822"/>
                  <a:pt x="25115" y="146335"/>
                </a:cubicBezTo>
                <a:cubicBezTo>
                  <a:pt x="-8338" y="112849"/>
                  <a:pt x="-8372" y="58601"/>
                  <a:pt x="25115" y="25115"/>
                </a:cubicBezTo>
                <a:cubicBezTo>
                  <a:pt x="56692" y="-6463"/>
                  <a:pt x="106721" y="-8238"/>
                  <a:pt x="140408" y="19690"/>
                </a:cubicBezTo>
                <a:lnTo>
                  <a:pt x="157721" y="2344"/>
                </a:lnTo>
                <a:cubicBezTo>
                  <a:pt x="160031" y="33"/>
                  <a:pt x="163480" y="-636"/>
                  <a:pt x="166494" y="603"/>
                </a:cubicBezTo>
                <a:cubicBezTo>
                  <a:pt x="169508" y="1842"/>
                  <a:pt x="171450" y="4789"/>
                  <a:pt x="171450" y="8037"/>
                </a:cubicBezTo>
                <a:lnTo>
                  <a:pt x="171450" y="56257"/>
                </a:lnTo>
                <a:cubicBezTo>
                  <a:pt x="171450" y="60711"/>
                  <a:pt x="167867" y="64294"/>
                  <a:pt x="163413" y="6429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11"/>
          <p:cNvSpPr/>
          <p:nvPr/>
        </p:nvSpPr>
        <p:spPr>
          <a:xfrm>
            <a:off x="6827520" y="1779270"/>
            <a:ext cx="2181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 Recovery Mechanism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332220" y="2217420"/>
            <a:ext cx="53911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When transformations fail, there's no way to replay from a clean state. You're forced to re-ingest from source systems.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4810" y="3028950"/>
            <a:ext cx="5627370" cy="1303020"/>
          </a:xfrm>
          <a:custGeom>
            <a:avLst/>
            <a:gdLst/>
            <a:ahLst/>
            <a:cxnLst/>
            <a:rect l="l" t="t" r="r" b="b"/>
            <a:pathLst>
              <a:path w="5627370" h="1303020">
                <a:moveTo>
                  <a:pt x="76201" y="0"/>
                </a:moveTo>
                <a:lnTo>
                  <a:pt x="5551169" y="0"/>
                </a:lnTo>
                <a:cubicBezTo>
                  <a:pt x="5593254" y="0"/>
                  <a:pt x="5627370" y="34116"/>
                  <a:pt x="5627370" y="76201"/>
                </a:cubicBezTo>
                <a:lnTo>
                  <a:pt x="5627370" y="1226819"/>
                </a:lnTo>
                <a:cubicBezTo>
                  <a:pt x="5627370" y="1268904"/>
                  <a:pt x="5593254" y="1303020"/>
                  <a:pt x="5551169" y="1303020"/>
                </a:cubicBezTo>
                <a:lnTo>
                  <a:pt x="76201" y="1303020"/>
                </a:lnTo>
                <a:cubicBezTo>
                  <a:pt x="34116" y="1303020"/>
                  <a:pt x="0" y="1268904"/>
                  <a:pt x="0" y="12268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6" name="Shape 14"/>
          <p:cNvSpPr/>
          <p:nvPr/>
        </p:nvSpPr>
        <p:spPr>
          <a:xfrm>
            <a:off x="541020" y="318516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7" name="Shape 15"/>
          <p:cNvSpPr/>
          <p:nvPr/>
        </p:nvSpPr>
        <p:spPr>
          <a:xfrm>
            <a:off x="648176" y="328993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6"/>
          <p:cNvSpPr/>
          <p:nvPr/>
        </p:nvSpPr>
        <p:spPr>
          <a:xfrm>
            <a:off x="1036320" y="3242310"/>
            <a:ext cx="1343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Late Discovery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41020" y="3680460"/>
            <a:ext cx="53911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Quality issues are discovered only after bad data has already corrupted downstream analytics and dashboards.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76010" y="3028950"/>
            <a:ext cx="5627370" cy="1303020"/>
          </a:xfrm>
          <a:custGeom>
            <a:avLst/>
            <a:gdLst/>
            <a:ahLst/>
            <a:cxnLst/>
            <a:rect l="l" t="t" r="r" b="b"/>
            <a:pathLst>
              <a:path w="5627370" h="1303020">
                <a:moveTo>
                  <a:pt x="76201" y="0"/>
                </a:moveTo>
                <a:lnTo>
                  <a:pt x="5551169" y="0"/>
                </a:lnTo>
                <a:cubicBezTo>
                  <a:pt x="5593254" y="0"/>
                  <a:pt x="5627370" y="34116"/>
                  <a:pt x="5627370" y="76201"/>
                </a:cubicBezTo>
                <a:lnTo>
                  <a:pt x="5627370" y="1226819"/>
                </a:lnTo>
                <a:cubicBezTo>
                  <a:pt x="5627370" y="1268904"/>
                  <a:pt x="5593254" y="1303020"/>
                  <a:pt x="5551169" y="1303020"/>
                </a:cubicBezTo>
                <a:lnTo>
                  <a:pt x="76201" y="1303020"/>
                </a:lnTo>
                <a:cubicBezTo>
                  <a:pt x="34116" y="1303020"/>
                  <a:pt x="0" y="1268904"/>
                  <a:pt x="0" y="12268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1" name="Shape 19"/>
          <p:cNvSpPr/>
          <p:nvPr/>
        </p:nvSpPr>
        <p:spPr>
          <a:xfrm>
            <a:off x="6332220" y="318516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Shape 20"/>
          <p:cNvSpPr/>
          <p:nvPr/>
        </p:nvSpPr>
        <p:spPr>
          <a:xfrm>
            <a:off x="6428661" y="328993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64294" y="32147"/>
                </a:moveTo>
                <a:cubicBezTo>
                  <a:pt x="64294" y="14399"/>
                  <a:pt x="78693" y="0"/>
                  <a:pt x="96441" y="0"/>
                </a:cubicBezTo>
                <a:cubicBezTo>
                  <a:pt x="114188" y="0"/>
                  <a:pt x="128588" y="14399"/>
                  <a:pt x="128588" y="32147"/>
                </a:cubicBezTo>
                <a:lnTo>
                  <a:pt x="128588" y="33352"/>
                </a:lnTo>
                <a:cubicBezTo>
                  <a:pt x="128588" y="38610"/>
                  <a:pt x="124335" y="42863"/>
                  <a:pt x="119077" y="42863"/>
                </a:cubicBezTo>
                <a:lnTo>
                  <a:pt x="73837" y="42863"/>
                </a:lnTo>
                <a:cubicBezTo>
                  <a:pt x="68580" y="42863"/>
                  <a:pt x="64327" y="38610"/>
                  <a:pt x="64327" y="33352"/>
                </a:cubicBezTo>
                <a:lnTo>
                  <a:pt x="64327" y="32147"/>
                </a:lnTo>
                <a:close/>
                <a:moveTo>
                  <a:pt x="180023" y="36433"/>
                </a:moveTo>
                <a:cubicBezTo>
                  <a:pt x="183572" y="41155"/>
                  <a:pt x="182601" y="47885"/>
                  <a:pt x="177879" y="51435"/>
                </a:cubicBezTo>
                <a:lnTo>
                  <a:pt x="145130" y="75980"/>
                </a:lnTo>
                <a:cubicBezTo>
                  <a:pt x="146905" y="78961"/>
                  <a:pt x="148244" y="82242"/>
                  <a:pt x="149081" y="85725"/>
                </a:cubicBezTo>
                <a:lnTo>
                  <a:pt x="182166" y="85725"/>
                </a:lnTo>
                <a:cubicBezTo>
                  <a:pt x="188093" y="85725"/>
                  <a:pt x="192881" y="90514"/>
                  <a:pt x="192881" y="96441"/>
                </a:cubicBezTo>
                <a:cubicBezTo>
                  <a:pt x="192881" y="102368"/>
                  <a:pt x="188093" y="107156"/>
                  <a:pt x="182166" y="107156"/>
                </a:cubicBezTo>
                <a:lnTo>
                  <a:pt x="150019" y="107156"/>
                </a:lnTo>
                <a:lnTo>
                  <a:pt x="150019" y="117872"/>
                </a:lnTo>
                <a:cubicBezTo>
                  <a:pt x="150019" y="118743"/>
                  <a:pt x="149985" y="119647"/>
                  <a:pt x="149952" y="120517"/>
                </a:cubicBezTo>
                <a:lnTo>
                  <a:pt x="177879" y="141446"/>
                </a:lnTo>
                <a:cubicBezTo>
                  <a:pt x="182601" y="144996"/>
                  <a:pt x="183572" y="151727"/>
                  <a:pt x="180023" y="156448"/>
                </a:cubicBezTo>
                <a:cubicBezTo>
                  <a:pt x="176473" y="161170"/>
                  <a:pt x="169742" y="162141"/>
                  <a:pt x="165021" y="158591"/>
                </a:cubicBezTo>
                <a:lnTo>
                  <a:pt x="143891" y="142752"/>
                </a:lnTo>
                <a:cubicBezTo>
                  <a:pt x="136122" y="157553"/>
                  <a:pt x="121622" y="168269"/>
                  <a:pt x="104477" y="170847"/>
                </a:cubicBezTo>
                <a:lnTo>
                  <a:pt x="104477" y="93762"/>
                </a:lnTo>
                <a:cubicBezTo>
                  <a:pt x="104477" y="89308"/>
                  <a:pt x="100894" y="85725"/>
                  <a:pt x="96441" y="85725"/>
                </a:cubicBezTo>
                <a:cubicBezTo>
                  <a:pt x="91987" y="85725"/>
                  <a:pt x="88404" y="89308"/>
                  <a:pt x="88404" y="93762"/>
                </a:cubicBezTo>
                <a:lnTo>
                  <a:pt x="88404" y="170847"/>
                </a:lnTo>
                <a:cubicBezTo>
                  <a:pt x="71259" y="168269"/>
                  <a:pt x="56759" y="157553"/>
                  <a:pt x="48990" y="142752"/>
                </a:cubicBezTo>
                <a:lnTo>
                  <a:pt x="27861" y="158591"/>
                </a:lnTo>
                <a:cubicBezTo>
                  <a:pt x="23139" y="162141"/>
                  <a:pt x="16408" y="161170"/>
                  <a:pt x="12859" y="156448"/>
                </a:cubicBezTo>
                <a:cubicBezTo>
                  <a:pt x="9309" y="151727"/>
                  <a:pt x="10280" y="144996"/>
                  <a:pt x="15002" y="141446"/>
                </a:cubicBezTo>
                <a:lnTo>
                  <a:pt x="42929" y="120517"/>
                </a:lnTo>
                <a:cubicBezTo>
                  <a:pt x="42896" y="119647"/>
                  <a:pt x="42863" y="118776"/>
                  <a:pt x="42863" y="117872"/>
                </a:cubicBezTo>
                <a:lnTo>
                  <a:pt x="42863" y="107156"/>
                </a:lnTo>
                <a:lnTo>
                  <a:pt x="10716" y="107156"/>
                </a:lnTo>
                <a:cubicBezTo>
                  <a:pt x="4789" y="107156"/>
                  <a:pt x="0" y="102368"/>
                  <a:pt x="0" y="96441"/>
                </a:cubicBezTo>
                <a:cubicBezTo>
                  <a:pt x="0" y="90514"/>
                  <a:pt x="4789" y="85725"/>
                  <a:pt x="10716" y="85725"/>
                </a:cubicBezTo>
                <a:lnTo>
                  <a:pt x="43800" y="85725"/>
                </a:lnTo>
                <a:cubicBezTo>
                  <a:pt x="44637" y="82242"/>
                  <a:pt x="45977" y="78961"/>
                  <a:pt x="47752" y="75980"/>
                </a:cubicBezTo>
                <a:lnTo>
                  <a:pt x="15002" y="51435"/>
                </a:lnTo>
                <a:cubicBezTo>
                  <a:pt x="10280" y="47885"/>
                  <a:pt x="9309" y="41155"/>
                  <a:pt x="12859" y="36433"/>
                </a:cubicBezTo>
                <a:cubicBezTo>
                  <a:pt x="16408" y="31712"/>
                  <a:pt x="23139" y="30740"/>
                  <a:pt x="27861" y="34290"/>
                </a:cubicBezTo>
                <a:lnTo>
                  <a:pt x="64294" y="61615"/>
                </a:lnTo>
                <a:cubicBezTo>
                  <a:pt x="68413" y="59907"/>
                  <a:pt x="72933" y="58936"/>
                  <a:pt x="77688" y="58936"/>
                </a:cubicBezTo>
                <a:lnTo>
                  <a:pt x="115193" y="58936"/>
                </a:lnTo>
                <a:cubicBezTo>
                  <a:pt x="119948" y="58936"/>
                  <a:pt x="124469" y="59874"/>
                  <a:pt x="128588" y="61615"/>
                </a:cubicBezTo>
                <a:lnTo>
                  <a:pt x="165021" y="34290"/>
                </a:lnTo>
                <a:cubicBezTo>
                  <a:pt x="169742" y="30740"/>
                  <a:pt x="176473" y="31712"/>
                  <a:pt x="180023" y="36433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Text 21"/>
          <p:cNvSpPr/>
          <p:nvPr/>
        </p:nvSpPr>
        <p:spPr>
          <a:xfrm>
            <a:off x="6827520" y="3242310"/>
            <a:ext cx="1952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Debugging Nightmare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332220" y="3680460"/>
            <a:ext cx="53911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 coupled components, identifying the root cause of failures becomes a time-consuming, high-stress investigation.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00050" y="4488181"/>
            <a:ext cx="11410950" cy="1714500"/>
          </a:xfrm>
          <a:custGeom>
            <a:avLst/>
            <a:gdLst/>
            <a:ahLst/>
            <a:cxnLst/>
            <a:rect l="l" t="t" r="r" b="b"/>
            <a:pathLst>
              <a:path w="11410950" h="1714500">
                <a:moveTo>
                  <a:pt x="38100" y="0"/>
                </a:moveTo>
                <a:lnTo>
                  <a:pt x="11334758" y="0"/>
                </a:lnTo>
                <a:cubicBezTo>
                  <a:pt x="11376838" y="0"/>
                  <a:pt x="11410950" y="34112"/>
                  <a:pt x="11410950" y="76192"/>
                </a:cubicBezTo>
                <a:lnTo>
                  <a:pt x="11410950" y="1638308"/>
                </a:lnTo>
                <a:cubicBezTo>
                  <a:pt x="11410950" y="1680388"/>
                  <a:pt x="11376838" y="1714500"/>
                  <a:pt x="11334758" y="1714500"/>
                </a:cubicBez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6" name="Shape 24"/>
          <p:cNvSpPr/>
          <p:nvPr/>
        </p:nvSpPr>
        <p:spPr>
          <a:xfrm>
            <a:off x="400050" y="4488181"/>
            <a:ext cx="38100" cy="1714500"/>
          </a:xfrm>
          <a:custGeom>
            <a:avLst/>
            <a:gdLst/>
            <a:ahLst/>
            <a:cxnLst/>
            <a:rect l="l" t="t" r="r" b="b"/>
            <a:pathLst>
              <a:path w="38100" h="1714500">
                <a:moveTo>
                  <a:pt x="38100" y="0"/>
                </a:moveTo>
                <a:lnTo>
                  <a:pt x="38100" y="0"/>
                </a:lnTo>
                <a:lnTo>
                  <a:pt x="38100" y="1714500"/>
                </a:ln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7" name="Shape 25"/>
          <p:cNvSpPr/>
          <p:nvPr/>
        </p:nvSpPr>
        <p:spPr>
          <a:xfrm>
            <a:off x="600075" y="464058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14300" y="60722"/>
                </a:moveTo>
                <a:cubicBezTo>
                  <a:pt x="120238" y="60722"/>
                  <a:pt x="125016" y="65499"/>
                  <a:pt x="125016" y="71438"/>
                </a:cubicBezTo>
                <a:lnTo>
                  <a:pt x="125016" y="121444"/>
                </a:lnTo>
                <a:cubicBezTo>
                  <a:pt x="125016" y="127382"/>
                  <a:pt x="120238" y="132159"/>
                  <a:pt x="114300" y="132159"/>
                </a:cubicBezTo>
                <a:cubicBezTo>
                  <a:pt x="108362" y="132159"/>
                  <a:pt x="103584" y="127382"/>
                  <a:pt x="103584" y="121444"/>
                </a:cubicBezTo>
                <a:lnTo>
                  <a:pt x="103584" y="71438"/>
                </a:lnTo>
                <a:cubicBezTo>
                  <a:pt x="103584" y="65499"/>
                  <a:pt x="108362" y="60722"/>
                  <a:pt x="114300" y="60722"/>
                </a:cubicBezTo>
                <a:close/>
                <a:moveTo>
                  <a:pt x="102379" y="157163"/>
                </a:moveTo>
                <a:cubicBezTo>
                  <a:pt x="102108" y="152738"/>
                  <a:pt x="104314" y="148528"/>
                  <a:pt x="108108" y="146233"/>
                </a:cubicBezTo>
                <a:cubicBezTo>
                  <a:pt x="111901" y="143939"/>
                  <a:pt x="116654" y="143939"/>
                  <a:pt x="120448" y="146233"/>
                </a:cubicBezTo>
                <a:cubicBezTo>
                  <a:pt x="124241" y="148528"/>
                  <a:pt x="126448" y="152738"/>
                  <a:pt x="126176" y="157162"/>
                </a:cubicBezTo>
                <a:cubicBezTo>
                  <a:pt x="126448" y="161587"/>
                  <a:pt x="124241" y="165797"/>
                  <a:pt x="120448" y="168092"/>
                </a:cubicBezTo>
                <a:cubicBezTo>
                  <a:pt x="116654" y="170386"/>
                  <a:pt x="111901" y="170386"/>
                  <a:pt x="108108" y="168092"/>
                </a:cubicBezTo>
                <a:cubicBezTo>
                  <a:pt x="104314" y="165797"/>
                  <a:pt x="102108" y="161587"/>
                  <a:pt x="102379" y="157163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Text 26"/>
          <p:cNvSpPr/>
          <p:nvPr/>
        </p:nvSpPr>
        <p:spPr>
          <a:xfrm>
            <a:off x="1009650" y="4640581"/>
            <a:ext cx="10744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 Production Incident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09650" y="4983480"/>
            <a:ext cx="107251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One bad transformation</a:t>
            </a: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a single monolithic pipeline took down the entire analytics platform for </a:t>
            </a:r>
            <a:r>
              <a:rPr lang="en-US" sz="1200" b="1" dirty="0">
                <a:solidFill>
                  <a:srgbClr val="4FD1C5"/>
                </a:solidFill>
                <a:highlight>
                  <a:srgbClr val="4FD1C5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 hours </a:t>
            </a: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The coupled architecture meant no dashboards worked, no reports generated, and critical business decisions were delayed.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009650" y="5554980"/>
            <a:ext cx="1581150" cy="495300"/>
          </a:xfrm>
          <a:custGeom>
            <a:avLst/>
            <a:gdLst/>
            <a:ahLst/>
            <a:cxnLst/>
            <a:rect l="l" t="t" r="r" b="b"/>
            <a:pathLst>
              <a:path w="1581150" h="495300">
                <a:moveTo>
                  <a:pt x="38098" y="0"/>
                </a:moveTo>
                <a:lnTo>
                  <a:pt x="1543052" y="0"/>
                </a:lnTo>
                <a:cubicBezTo>
                  <a:pt x="1564093" y="0"/>
                  <a:pt x="1581150" y="17057"/>
                  <a:pt x="1581150" y="38098"/>
                </a:cubicBezTo>
                <a:lnTo>
                  <a:pt x="1581150" y="457202"/>
                </a:lnTo>
                <a:cubicBezTo>
                  <a:pt x="1581150" y="478243"/>
                  <a:pt x="1564093" y="495300"/>
                  <a:pt x="1543052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Text 29"/>
          <p:cNvSpPr/>
          <p:nvPr/>
        </p:nvSpPr>
        <p:spPr>
          <a:xfrm>
            <a:off x="1123950" y="5593080"/>
            <a:ext cx="1419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Recovery Required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23950" y="5783580"/>
            <a:ext cx="1428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Manual Re-ingestion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2745700" y="5554980"/>
            <a:ext cx="1228725" cy="495300"/>
          </a:xfrm>
          <a:custGeom>
            <a:avLst/>
            <a:gdLst/>
            <a:ahLst/>
            <a:cxnLst/>
            <a:rect l="l" t="t" r="r" b="b"/>
            <a:pathLst>
              <a:path w="1228725" h="495300">
                <a:moveTo>
                  <a:pt x="38098" y="0"/>
                </a:moveTo>
                <a:lnTo>
                  <a:pt x="1190627" y="0"/>
                </a:lnTo>
                <a:cubicBezTo>
                  <a:pt x="1211668" y="0"/>
                  <a:pt x="1228725" y="17057"/>
                  <a:pt x="1228725" y="38098"/>
                </a:cubicBezTo>
                <a:lnTo>
                  <a:pt x="1228725" y="457202"/>
                </a:lnTo>
                <a:cubicBezTo>
                  <a:pt x="1228725" y="478243"/>
                  <a:pt x="1211668" y="495300"/>
                  <a:pt x="1190627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4" name="Text 32"/>
          <p:cNvSpPr/>
          <p:nvPr/>
        </p:nvSpPr>
        <p:spPr>
          <a:xfrm>
            <a:off x="2860000" y="5593080"/>
            <a:ext cx="1066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2860000" y="5783580"/>
            <a:ext cx="1076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6-Hour Outage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SOLUTION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Three-Zone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proven pattern for production reliability and scalability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8620" y="1569720"/>
            <a:ext cx="3691890" cy="3025140"/>
          </a:xfrm>
          <a:custGeom>
            <a:avLst/>
            <a:gdLst/>
            <a:ahLst/>
            <a:cxnLst/>
            <a:rect l="l" t="t" r="r" b="b"/>
            <a:pathLst>
              <a:path w="3691890" h="3025140">
                <a:moveTo>
                  <a:pt x="76203" y="0"/>
                </a:moveTo>
                <a:lnTo>
                  <a:pt x="3615687" y="0"/>
                </a:lnTo>
                <a:cubicBezTo>
                  <a:pt x="3657773" y="0"/>
                  <a:pt x="3691890" y="34117"/>
                  <a:pt x="3691890" y="76203"/>
                </a:cubicBezTo>
                <a:lnTo>
                  <a:pt x="3691890" y="2948937"/>
                </a:lnTo>
                <a:cubicBezTo>
                  <a:pt x="3691890" y="2991023"/>
                  <a:pt x="3657773" y="3025140"/>
                  <a:pt x="3615687" y="3025140"/>
                </a:cubicBezTo>
                <a:lnTo>
                  <a:pt x="76203" y="3025140"/>
                </a:lnTo>
                <a:cubicBezTo>
                  <a:pt x="34117" y="3025140"/>
                  <a:pt x="0" y="2991023"/>
                  <a:pt x="0" y="294893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2D3748">
              <a:alpha val="40000"/>
            </a:srgbClr>
          </a:solidFill>
          <a:ln w="20320">
            <a:solidFill>
              <a:srgbClr val="4A5568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Shape 4"/>
          <p:cNvSpPr/>
          <p:nvPr/>
        </p:nvSpPr>
        <p:spPr>
          <a:xfrm>
            <a:off x="556260" y="1756292"/>
            <a:ext cx="443865" cy="443865"/>
          </a:xfrm>
          <a:custGeom>
            <a:avLst/>
            <a:gdLst/>
            <a:ahLst/>
            <a:cxnLst/>
            <a:rect l="l" t="t" r="r" b="b"/>
            <a:pathLst>
              <a:path w="443865" h="443865">
                <a:moveTo>
                  <a:pt x="76198" y="0"/>
                </a:moveTo>
                <a:lnTo>
                  <a:pt x="367667" y="0"/>
                </a:lnTo>
                <a:cubicBezTo>
                  <a:pt x="409750" y="0"/>
                  <a:pt x="443865" y="34115"/>
                  <a:pt x="443865" y="76198"/>
                </a:cubicBezTo>
                <a:lnTo>
                  <a:pt x="443865" y="367667"/>
                </a:lnTo>
                <a:cubicBezTo>
                  <a:pt x="443865" y="409750"/>
                  <a:pt x="409750" y="443865"/>
                  <a:pt x="367667" y="443865"/>
                </a:cubicBezTo>
                <a:lnTo>
                  <a:pt x="76198" y="443865"/>
                </a:lnTo>
                <a:cubicBezTo>
                  <a:pt x="34115" y="443865"/>
                  <a:pt x="0" y="409750"/>
                  <a:pt x="0" y="367667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2B7FFF">
              <a:alpha val="30196"/>
            </a:srgbClr>
          </a:solidFill>
          <a:ln w="20320">
            <a:solidFill>
              <a:srgbClr val="51A2FF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7" name="Text 5"/>
          <p:cNvSpPr/>
          <p:nvPr/>
        </p:nvSpPr>
        <p:spPr>
          <a:xfrm>
            <a:off x="746998" y="1843922"/>
            <a:ext cx="152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51A2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20140" y="1729741"/>
            <a:ext cx="152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Raw Zone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20140" y="2034422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51A2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Immutable Landing Area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8640" y="2339222"/>
            <a:ext cx="34480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Stores data exactly as received from source systems. Your safety net for replay and recovery.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48640" y="2948822"/>
            <a:ext cx="3371850" cy="914400"/>
          </a:xfrm>
          <a:custGeom>
            <a:avLst/>
            <a:gdLst/>
            <a:ahLst/>
            <a:cxnLst/>
            <a:rect l="l" t="t" r="r" b="b"/>
            <a:pathLst>
              <a:path w="3371850" h="914400">
                <a:moveTo>
                  <a:pt x="38103" y="0"/>
                </a:moveTo>
                <a:lnTo>
                  <a:pt x="3333747" y="0"/>
                </a:lnTo>
                <a:cubicBezTo>
                  <a:pt x="3354791" y="0"/>
                  <a:pt x="3371850" y="17059"/>
                  <a:pt x="3371850" y="38103"/>
                </a:cubicBezTo>
                <a:lnTo>
                  <a:pt x="3371850" y="876297"/>
                </a:lnTo>
                <a:cubicBezTo>
                  <a:pt x="3371850" y="897341"/>
                  <a:pt x="3354791" y="914400"/>
                  <a:pt x="3333747" y="914400"/>
                </a:cubicBezTo>
                <a:lnTo>
                  <a:pt x="38103" y="914400"/>
                </a:lnTo>
                <a:cubicBezTo>
                  <a:pt x="17059" y="914400"/>
                  <a:pt x="0" y="897341"/>
                  <a:pt x="0" y="8762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10"/>
          <p:cNvSpPr/>
          <p:nvPr/>
        </p:nvSpPr>
        <p:spPr>
          <a:xfrm>
            <a:off x="662940" y="3063122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Tools I Use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90324" y="335839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6669" y="8334"/>
                </a:moveTo>
                <a:cubicBezTo>
                  <a:pt x="7475" y="8334"/>
                  <a:pt x="0" y="15809"/>
                  <a:pt x="0" y="25003"/>
                </a:cubicBezTo>
                <a:lnTo>
                  <a:pt x="0" y="67743"/>
                </a:lnTo>
                <a:cubicBezTo>
                  <a:pt x="4714" y="64435"/>
                  <a:pt x="10470" y="62508"/>
                  <a:pt x="16669" y="62508"/>
                </a:cubicBezTo>
                <a:lnTo>
                  <a:pt x="100013" y="62508"/>
                </a:lnTo>
                <a:cubicBezTo>
                  <a:pt x="106211" y="62508"/>
                  <a:pt x="111967" y="64435"/>
                  <a:pt x="116681" y="67743"/>
                </a:cubicBezTo>
                <a:lnTo>
                  <a:pt x="116681" y="25003"/>
                </a:lnTo>
                <a:cubicBezTo>
                  <a:pt x="116681" y="15809"/>
                  <a:pt x="109206" y="8334"/>
                  <a:pt x="100013" y="8334"/>
                </a:cubicBezTo>
                <a:lnTo>
                  <a:pt x="16669" y="8334"/>
                </a:lnTo>
                <a:close/>
                <a:moveTo>
                  <a:pt x="116681" y="91678"/>
                </a:moveTo>
                <a:cubicBezTo>
                  <a:pt x="116681" y="82484"/>
                  <a:pt x="109206" y="75009"/>
                  <a:pt x="100013" y="75009"/>
                </a:cubicBezTo>
                <a:lnTo>
                  <a:pt x="16669" y="75009"/>
                </a:lnTo>
                <a:cubicBezTo>
                  <a:pt x="7475" y="75009"/>
                  <a:pt x="0" y="82484"/>
                  <a:pt x="0" y="91678"/>
                </a:cubicBezTo>
                <a:lnTo>
                  <a:pt x="0" y="108347"/>
                </a:lnTo>
                <a:cubicBezTo>
                  <a:pt x="0" y="117541"/>
                  <a:pt x="7475" y="125016"/>
                  <a:pt x="16669" y="125016"/>
                </a:cubicBezTo>
                <a:lnTo>
                  <a:pt x="100013" y="125016"/>
                </a:lnTo>
                <a:cubicBezTo>
                  <a:pt x="109206" y="125016"/>
                  <a:pt x="116681" y="117541"/>
                  <a:pt x="116681" y="108347"/>
                </a:cubicBezTo>
                <a:lnTo>
                  <a:pt x="116681" y="91678"/>
                </a:lnTo>
                <a:close/>
                <a:moveTo>
                  <a:pt x="58341" y="100013"/>
                </a:moveTo>
                <a:cubicBezTo>
                  <a:pt x="58341" y="95413"/>
                  <a:pt x="62075" y="91678"/>
                  <a:pt x="66675" y="91678"/>
                </a:cubicBezTo>
                <a:cubicBezTo>
                  <a:pt x="71275" y="91678"/>
                  <a:pt x="75009" y="95413"/>
                  <a:pt x="75009" y="100013"/>
                </a:cubicBezTo>
                <a:cubicBezTo>
                  <a:pt x="75009" y="104612"/>
                  <a:pt x="71275" y="108347"/>
                  <a:pt x="66675" y="108347"/>
                </a:cubicBezTo>
                <a:cubicBezTo>
                  <a:pt x="62075" y="108347"/>
                  <a:pt x="58341" y="104612"/>
                  <a:pt x="58341" y="100013"/>
                </a:cubicBezTo>
                <a:close/>
                <a:moveTo>
                  <a:pt x="91678" y="91678"/>
                </a:moveTo>
                <a:cubicBezTo>
                  <a:pt x="96278" y="91678"/>
                  <a:pt x="100013" y="95413"/>
                  <a:pt x="100013" y="100013"/>
                </a:cubicBezTo>
                <a:cubicBezTo>
                  <a:pt x="100013" y="104612"/>
                  <a:pt x="96278" y="108347"/>
                  <a:pt x="91678" y="108347"/>
                </a:cubicBezTo>
                <a:cubicBezTo>
                  <a:pt x="87078" y="108347"/>
                  <a:pt x="83344" y="104612"/>
                  <a:pt x="83344" y="100013"/>
                </a:cubicBezTo>
                <a:cubicBezTo>
                  <a:pt x="83344" y="95413"/>
                  <a:pt x="87078" y="91678"/>
                  <a:pt x="91678" y="91678"/>
                </a:cubicBezTo>
                <a:close/>
              </a:path>
            </a:pathLst>
          </a:custGeom>
          <a:solidFill>
            <a:srgbClr val="51A2FF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2"/>
          <p:cNvSpPr/>
          <p:nvPr/>
        </p:nvSpPr>
        <p:spPr>
          <a:xfrm>
            <a:off x="905827" y="3329822"/>
            <a:ext cx="71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ADLS Gen2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81990" y="358699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0" y="25003"/>
                </a:moveTo>
                <a:cubicBezTo>
                  <a:pt x="0" y="20393"/>
                  <a:pt x="3724" y="16669"/>
                  <a:pt x="8334" y="16669"/>
                </a:cubicBezTo>
                <a:lnTo>
                  <a:pt x="108347" y="16669"/>
                </a:lnTo>
                <a:cubicBezTo>
                  <a:pt x="112957" y="16669"/>
                  <a:pt x="116681" y="20393"/>
                  <a:pt x="116681" y="25003"/>
                </a:cubicBezTo>
                <a:cubicBezTo>
                  <a:pt x="116681" y="29613"/>
                  <a:pt x="112957" y="33337"/>
                  <a:pt x="108347" y="33337"/>
                </a:cubicBezTo>
                <a:lnTo>
                  <a:pt x="8334" y="33337"/>
                </a:lnTo>
                <a:cubicBezTo>
                  <a:pt x="3724" y="33337"/>
                  <a:pt x="0" y="29613"/>
                  <a:pt x="0" y="25003"/>
                </a:cubicBezTo>
                <a:close/>
                <a:moveTo>
                  <a:pt x="16669" y="66675"/>
                </a:moveTo>
                <a:cubicBezTo>
                  <a:pt x="16669" y="62065"/>
                  <a:pt x="20393" y="58341"/>
                  <a:pt x="25003" y="58341"/>
                </a:cubicBezTo>
                <a:lnTo>
                  <a:pt x="125016" y="58341"/>
                </a:lnTo>
                <a:cubicBezTo>
                  <a:pt x="129626" y="58341"/>
                  <a:pt x="133350" y="62065"/>
                  <a:pt x="133350" y="66675"/>
                </a:cubicBezTo>
                <a:cubicBezTo>
                  <a:pt x="133350" y="71285"/>
                  <a:pt x="129626" y="75009"/>
                  <a:pt x="125016" y="75009"/>
                </a:cubicBezTo>
                <a:lnTo>
                  <a:pt x="25003" y="75009"/>
                </a:lnTo>
                <a:cubicBezTo>
                  <a:pt x="20393" y="75009"/>
                  <a:pt x="16669" y="71285"/>
                  <a:pt x="16669" y="66675"/>
                </a:cubicBezTo>
                <a:close/>
                <a:moveTo>
                  <a:pt x="116681" y="108347"/>
                </a:moveTo>
                <a:cubicBezTo>
                  <a:pt x="116681" y="112957"/>
                  <a:pt x="112957" y="116681"/>
                  <a:pt x="108347" y="116681"/>
                </a:cubicBezTo>
                <a:lnTo>
                  <a:pt x="8334" y="116681"/>
                </a:lnTo>
                <a:cubicBezTo>
                  <a:pt x="3724" y="116681"/>
                  <a:pt x="0" y="112957"/>
                  <a:pt x="0" y="108347"/>
                </a:cubicBezTo>
                <a:cubicBezTo>
                  <a:pt x="0" y="103737"/>
                  <a:pt x="3724" y="100013"/>
                  <a:pt x="8334" y="100013"/>
                </a:cubicBezTo>
                <a:lnTo>
                  <a:pt x="108347" y="100013"/>
                </a:lnTo>
                <a:cubicBezTo>
                  <a:pt x="112957" y="100013"/>
                  <a:pt x="116681" y="103737"/>
                  <a:pt x="116681" y="108347"/>
                </a:cubicBezTo>
                <a:close/>
              </a:path>
            </a:pathLst>
          </a:custGeom>
          <a:solidFill>
            <a:srgbClr val="51A2FF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4"/>
          <p:cNvSpPr/>
          <p:nvPr/>
        </p:nvSpPr>
        <p:spPr>
          <a:xfrm>
            <a:off x="905827" y="3558422"/>
            <a:ext cx="381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Kafka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67690" y="400609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6"/>
          <p:cNvSpPr/>
          <p:nvPr/>
        </p:nvSpPr>
        <p:spPr>
          <a:xfrm>
            <a:off x="791527" y="3977522"/>
            <a:ext cx="1295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Append-only storage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67690" y="427279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Text 18"/>
          <p:cNvSpPr/>
          <p:nvPr/>
        </p:nvSpPr>
        <p:spPr>
          <a:xfrm>
            <a:off x="791527" y="4244222"/>
            <a:ext cx="1724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Preserve original timestamps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249341" y="1569720"/>
            <a:ext cx="3691890" cy="3025140"/>
          </a:xfrm>
          <a:custGeom>
            <a:avLst/>
            <a:gdLst/>
            <a:ahLst/>
            <a:cxnLst/>
            <a:rect l="l" t="t" r="r" b="b"/>
            <a:pathLst>
              <a:path w="3691890" h="3025140">
                <a:moveTo>
                  <a:pt x="76203" y="0"/>
                </a:moveTo>
                <a:lnTo>
                  <a:pt x="3615687" y="0"/>
                </a:lnTo>
                <a:cubicBezTo>
                  <a:pt x="3657773" y="0"/>
                  <a:pt x="3691890" y="34117"/>
                  <a:pt x="3691890" y="76203"/>
                </a:cubicBezTo>
                <a:lnTo>
                  <a:pt x="3691890" y="2948937"/>
                </a:lnTo>
                <a:cubicBezTo>
                  <a:pt x="3691890" y="2991023"/>
                  <a:pt x="3657773" y="3025140"/>
                  <a:pt x="3615687" y="3025140"/>
                </a:cubicBezTo>
                <a:lnTo>
                  <a:pt x="76203" y="3025140"/>
                </a:lnTo>
                <a:cubicBezTo>
                  <a:pt x="34117" y="3025140"/>
                  <a:pt x="0" y="2991023"/>
                  <a:pt x="0" y="294893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2D3748">
              <a:alpha val="40000"/>
            </a:srgbClr>
          </a:solidFill>
          <a:ln w="20320">
            <a:solidFill>
              <a:srgbClr val="4A5568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2" name="Shape 20"/>
          <p:cNvSpPr/>
          <p:nvPr/>
        </p:nvSpPr>
        <p:spPr>
          <a:xfrm>
            <a:off x="4416981" y="1756292"/>
            <a:ext cx="443865" cy="443865"/>
          </a:xfrm>
          <a:custGeom>
            <a:avLst/>
            <a:gdLst/>
            <a:ahLst/>
            <a:cxnLst/>
            <a:rect l="l" t="t" r="r" b="b"/>
            <a:pathLst>
              <a:path w="443865" h="443865">
                <a:moveTo>
                  <a:pt x="76198" y="0"/>
                </a:moveTo>
                <a:lnTo>
                  <a:pt x="367667" y="0"/>
                </a:lnTo>
                <a:cubicBezTo>
                  <a:pt x="409750" y="0"/>
                  <a:pt x="443865" y="34115"/>
                  <a:pt x="443865" y="76198"/>
                </a:cubicBezTo>
                <a:lnTo>
                  <a:pt x="443865" y="367667"/>
                </a:lnTo>
                <a:cubicBezTo>
                  <a:pt x="443865" y="409750"/>
                  <a:pt x="409750" y="443865"/>
                  <a:pt x="367667" y="443865"/>
                </a:cubicBezTo>
                <a:lnTo>
                  <a:pt x="76198" y="443865"/>
                </a:lnTo>
                <a:cubicBezTo>
                  <a:pt x="34115" y="443865"/>
                  <a:pt x="0" y="409750"/>
                  <a:pt x="0" y="367667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F0B100">
              <a:alpha val="30196"/>
            </a:srgbClr>
          </a:solidFill>
          <a:ln w="20320">
            <a:solidFill>
              <a:srgbClr val="FDC700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3" name="Text 21"/>
          <p:cNvSpPr/>
          <p:nvPr/>
        </p:nvSpPr>
        <p:spPr>
          <a:xfrm>
            <a:off x="4589383" y="1843922"/>
            <a:ext cx="190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DC7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980861" y="1729741"/>
            <a:ext cx="1476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Curated Zone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980861" y="2034422"/>
            <a:ext cx="1428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DC7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Clean &amp; Validated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409361" y="2339222"/>
            <a:ext cx="34480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Where the actual work happens: cleaning, deduplication, validation, and standardization.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409361" y="2948822"/>
            <a:ext cx="3371850" cy="914400"/>
          </a:xfrm>
          <a:custGeom>
            <a:avLst/>
            <a:gdLst/>
            <a:ahLst/>
            <a:cxnLst/>
            <a:rect l="l" t="t" r="r" b="b"/>
            <a:pathLst>
              <a:path w="3371850" h="914400">
                <a:moveTo>
                  <a:pt x="38103" y="0"/>
                </a:moveTo>
                <a:lnTo>
                  <a:pt x="3333747" y="0"/>
                </a:lnTo>
                <a:cubicBezTo>
                  <a:pt x="3354791" y="0"/>
                  <a:pt x="3371850" y="17059"/>
                  <a:pt x="3371850" y="38103"/>
                </a:cubicBezTo>
                <a:lnTo>
                  <a:pt x="3371850" y="876297"/>
                </a:lnTo>
                <a:cubicBezTo>
                  <a:pt x="3371850" y="897341"/>
                  <a:pt x="3354791" y="914400"/>
                  <a:pt x="3333747" y="914400"/>
                </a:cubicBezTo>
                <a:lnTo>
                  <a:pt x="38103" y="914400"/>
                </a:lnTo>
                <a:cubicBezTo>
                  <a:pt x="17059" y="914400"/>
                  <a:pt x="0" y="897341"/>
                  <a:pt x="0" y="8762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Text 26"/>
          <p:cNvSpPr/>
          <p:nvPr/>
        </p:nvSpPr>
        <p:spPr>
          <a:xfrm>
            <a:off x="4523661" y="3063122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Tools I Use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551045" y="335839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4546" y="52220"/>
                </a:moveTo>
                <a:cubicBezTo>
                  <a:pt x="112540" y="44172"/>
                  <a:pt x="108738" y="38104"/>
                  <a:pt x="100638" y="38104"/>
                </a:cubicBezTo>
                <a:lnTo>
                  <a:pt x="90194" y="38104"/>
                </a:lnTo>
                <a:lnTo>
                  <a:pt x="90194" y="50449"/>
                </a:lnTo>
                <a:cubicBezTo>
                  <a:pt x="90194" y="60034"/>
                  <a:pt x="82068" y="68107"/>
                  <a:pt x="72796" y="68107"/>
                </a:cubicBezTo>
                <a:lnTo>
                  <a:pt x="44980" y="68107"/>
                </a:lnTo>
                <a:cubicBezTo>
                  <a:pt x="37374" y="68107"/>
                  <a:pt x="31072" y="74619"/>
                  <a:pt x="31072" y="82250"/>
                </a:cubicBezTo>
                <a:lnTo>
                  <a:pt x="31072" y="108764"/>
                </a:lnTo>
                <a:cubicBezTo>
                  <a:pt x="31072" y="116317"/>
                  <a:pt x="37635" y="120744"/>
                  <a:pt x="44980" y="122906"/>
                </a:cubicBezTo>
                <a:cubicBezTo>
                  <a:pt x="53783" y="125484"/>
                  <a:pt x="62247" y="125953"/>
                  <a:pt x="72796" y="122906"/>
                </a:cubicBezTo>
                <a:cubicBezTo>
                  <a:pt x="79802" y="120874"/>
                  <a:pt x="86704" y="116785"/>
                  <a:pt x="86704" y="108764"/>
                </a:cubicBezTo>
                <a:lnTo>
                  <a:pt x="86704" y="98163"/>
                </a:lnTo>
                <a:lnTo>
                  <a:pt x="58914" y="98163"/>
                </a:lnTo>
                <a:lnTo>
                  <a:pt x="58914" y="94621"/>
                </a:lnTo>
                <a:lnTo>
                  <a:pt x="100638" y="94621"/>
                </a:lnTo>
                <a:cubicBezTo>
                  <a:pt x="108738" y="94621"/>
                  <a:pt x="111733" y="88969"/>
                  <a:pt x="114546" y="80505"/>
                </a:cubicBezTo>
                <a:cubicBezTo>
                  <a:pt x="117463" y="71780"/>
                  <a:pt x="117332" y="63393"/>
                  <a:pt x="114546" y="52220"/>
                </a:cubicBezTo>
                <a:close/>
                <a:moveTo>
                  <a:pt x="74541" y="115822"/>
                </a:moveTo>
                <a:cubicBezTo>
                  <a:pt x="72558" y="115961"/>
                  <a:pt x="70664" y="114982"/>
                  <a:pt x="69631" y="113285"/>
                </a:cubicBezTo>
                <a:cubicBezTo>
                  <a:pt x="68597" y="111588"/>
                  <a:pt x="68597" y="109456"/>
                  <a:pt x="69631" y="107758"/>
                </a:cubicBezTo>
                <a:cubicBezTo>
                  <a:pt x="70664" y="106061"/>
                  <a:pt x="72558" y="105082"/>
                  <a:pt x="74541" y="105221"/>
                </a:cubicBezTo>
                <a:cubicBezTo>
                  <a:pt x="76523" y="105082"/>
                  <a:pt x="78417" y="106061"/>
                  <a:pt x="79450" y="107758"/>
                </a:cubicBezTo>
                <a:cubicBezTo>
                  <a:pt x="80484" y="109456"/>
                  <a:pt x="80484" y="111588"/>
                  <a:pt x="79450" y="113285"/>
                </a:cubicBezTo>
                <a:cubicBezTo>
                  <a:pt x="78417" y="114982"/>
                  <a:pt x="76523" y="115961"/>
                  <a:pt x="74541" y="115822"/>
                </a:cubicBezTo>
                <a:close/>
                <a:moveTo>
                  <a:pt x="43703" y="64617"/>
                </a:moveTo>
                <a:lnTo>
                  <a:pt x="71519" y="64617"/>
                </a:lnTo>
                <a:cubicBezTo>
                  <a:pt x="79255" y="64617"/>
                  <a:pt x="85427" y="58236"/>
                  <a:pt x="85427" y="50475"/>
                </a:cubicBezTo>
                <a:lnTo>
                  <a:pt x="85427" y="23935"/>
                </a:lnTo>
                <a:cubicBezTo>
                  <a:pt x="85427" y="16382"/>
                  <a:pt x="79072" y="10731"/>
                  <a:pt x="71519" y="9454"/>
                </a:cubicBezTo>
                <a:cubicBezTo>
                  <a:pt x="62195" y="7918"/>
                  <a:pt x="52064" y="7996"/>
                  <a:pt x="43703" y="9480"/>
                </a:cubicBezTo>
                <a:cubicBezTo>
                  <a:pt x="31931" y="11564"/>
                  <a:pt x="29795" y="15913"/>
                  <a:pt x="29795" y="23961"/>
                </a:cubicBezTo>
                <a:lnTo>
                  <a:pt x="29795" y="34562"/>
                </a:lnTo>
                <a:lnTo>
                  <a:pt x="57637" y="34562"/>
                </a:lnTo>
                <a:lnTo>
                  <a:pt x="57637" y="38104"/>
                </a:lnTo>
                <a:lnTo>
                  <a:pt x="19351" y="38104"/>
                </a:lnTo>
                <a:cubicBezTo>
                  <a:pt x="11251" y="38104"/>
                  <a:pt x="4167" y="42974"/>
                  <a:pt x="1953" y="52220"/>
                </a:cubicBezTo>
                <a:cubicBezTo>
                  <a:pt x="-599" y="62820"/>
                  <a:pt x="-703" y="69436"/>
                  <a:pt x="1953" y="80505"/>
                </a:cubicBezTo>
                <a:cubicBezTo>
                  <a:pt x="3933" y="88735"/>
                  <a:pt x="8647" y="94621"/>
                  <a:pt x="16747" y="94621"/>
                </a:cubicBezTo>
                <a:lnTo>
                  <a:pt x="26305" y="94621"/>
                </a:lnTo>
                <a:lnTo>
                  <a:pt x="26305" y="81911"/>
                </a:lnTo>
                <a:cubicBezTo>
                  <a:pt x="26305" y="72717"/>
                  <a:pt x="34249" y="64617"/>
                  <a:pt x="43703" y="64617"/>
                </a:cubicBezTo>
                <a:close/>
                <a:moveTo>
                  <a:pt x="41984" y="16851"/>
                </a:moveTo>
                <a:cubicBezTo>
                  <a:pt x="44917" y="16851"/>
                  <a:pt x="47298" y="19232"/>
                  <a:pt x="47298" y="22164"/>
                </a:cubicBezTo>
                <a:cubicBezTo>
                  <a:pt x="47298" y="25097"/>
                  <a:pt x="44917" y="27477"/>
                  <a:pt x="41984" y="27477"/>
                </a:cubicBezTo>
                <a:cubicBezTo>
                  <a:pt x="39052" y="27477"/>
                  <a:pt x="36671" y="25097"/>
                  <a:pt x="36671" y="22164"/>
                </a:cubicBezTo>
                <a:cubicBezTo>
                  <a:pt x="36671" y="19232"/>
                  <a:pt x="39052" y="16851"/>
                  <a:pt x="41984" y="16851"/>
                </a:cubicBezTo>
                <a:close/>
              </a:path>
            </a:pathLst>
          </a:custGeom>
          <a:solidFill>
            <a:srgbClr val="FDC70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0" name="Text 28"/>
          <p:cNvSpPr/>
          <p:nvPr/>
        </p:nvSpPr>
        <p:spPr>
          <a:xfrm>
            <a:off x="4766548" y="3329822"/>
            <a:ext cx="533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PySpark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542711" y="358699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0554" y="1354"/>
                </a:moveTo>
                <a:cubicBezTo>
                  <a:pt x="64435" y="-443"/>
                  <a:pt x="68915" y="-443"/>
                  <a:pt x="72796" y="1354"/>
                </a:cubicBezTo>
                <a:lnTo>
                  <a:pt x="129730" y="27660"/>
                </a:lnTo>
                <a:cubicBezTo>
                  <a:pt x="131944" y="28675"/>
                  <a:pt x="133350" y="30889"/>
                  <a:pt x="133350" y="33337"/>
                </a:cubicBezTo>
                <a:cubicBezTo>
                  <a:pt x="133350" y="35786"/>
                  <a:pt x="131944" y="38000"/>
                  <a:pt x="129730" y="39015"/>
                </a:cubicBezTo>
                <a:lnTo>
                  <a:pt x="72796" y="65321"/>
                </a:lnTo>
                <a:cubicBezTo>
                  <a:pt x="68915" y="67118"/>
                  <a:pt x="64435" y="67118"/>
                  <a:pt x="60554" y="65321"/>
                </a:cubicBezTo>
                <a:lnTo>
                  <a:pt x="3620" y="39015"/>
                </a:lnTo>
                <a:cubicBezTo>
                  <a:pt x="1406" y="37973"/>
                  <a:pt x="0" y="35760"/>
                  <a:pt x="0" y="33337"/>
                </a:cubicBezTo>
                <a:cubicBezTo>
                  <a:pt x="0" y="30915"/>
                  <a:pt x="1406" y="28675"/>
                  <a:pt x="3620" y="27660"/>
                </a:cubicBezTo>
                <a:lnTo>
                  <a:pt x="60554" y="1354"/>
                </a:lnTo>
                <a:close/>
                <a:moveTo>
                  <a:pt x="12528" y="56882"/>
                </a:moveTo>
                <a:lnTo>
                  <a:pt x="55319" y="76650"/>
                </a:lnTo>
                <a:cubicBezTo>
                  <a:pt x="62534" y="79984"/>
                  <a:pt x="70842" y="79984"/>
                  <a:pt x="78057" y="76650"/>
                </a:cubicBezTo>
                <a:lnTo>
                  <a:pt x="120848" y="56882"/>
                </a:lnTo>
                <a:lnTo>
                  <a:pt x="129730" y="60997"/>
                </a:lnTo>
                <a:cubicBezTo>
                  <a:pt x="131944" y="62013"/>
                  <a:pt x="133350" y="64227"/>
                  <a:pt x="133350" y="66675"/>
                </a:cubicBezTo>
                <a:cubicBezTo>
                  <a:pt x="133350" y="69123"/>
                  <a:pt x="131944" y="71337"/>
                  <a:pt x="129730" y="72353"/>
                </a:cubicBezTo>
                <a:lnTo>
                  <a:pt x="72796" y="98658"/>
                </a:lnTo>
                <a:cubicBezTo>
                  <a:pt x="68915" y="100455"/>
                  <a:pt x="64435" y="100455"/>
                  <a:pt x="60554" y="98658"/>
                </a:cubicBezTo>
                <a:lnTo>
                  <a:pt x="3620" y="72353"/>
                </a:lnTo>
                <a:cubicBezTo>
                  <a:pt x="1406" y="71311"/>
                  <a:pt x="0" y="69097"/>
                  <a:pt x="0" y="66675"/>
                </a:cubicBezTo>
                <a:cubicBezTo>
                  <a:pt x="0" y="64253"/>
                  <a:pt x="1406" y="62013"/>
                  <a:pt x="3620" y="60997"/>
                </a:cubicBezTo>
                <a:lnTo>
                  <a:pt x="12502" y="56882"/>
                </a:lnTo>
                <a:close/>
                <a:moveTo>
                  <a:pt x="3620" y="94335"/>
                </a:moveTo>
                <a:lnTo>
                  <a:pt x="12502" y="90220"/>
                </a:lnTo>
                <a:lnTo>
                  <a:pt x="55293" y="109988"/>
                </a:lnTo>
                <a:cubicBezTo>
                  <a:pt x="62508" y="113321"/>
                  <a:pt x="70816" y="113321"/>
                  <a:pt x="78031" y="109988"/>
                </a:cubicBezTo>
                <a:lnTo>
                  <a:pt x="120822" y="90220"/>
                </a:lnTo>
                <a:lnTo>
                  <a:pt x="129704" y="94335"/>
                </a:lnTo>
                <a:cubicBezTo>
                  <a:pt x="131918" y="95350"/>
                  <a:pt x="133324" y="97564"/>
                  <a:pt x="133324" y="100013"/>
                </a:cubicBezTo>
                <a:cubicBezTo>
                  <a:pt x="133324" y="102461"/>
                  <a:pt x="131918" y="104675"/>
                  <a:pt x="129704" y="105690"/>
                </a:cubicBezTo>
                <a:lnTo>
                  <a:pt x="72770" y="131996"/>
                </a:lnTo>
                <a:cubicBezTo>
                  <a:pt x="68889" y="133793"/>
                  <a:pt x="64409" y="133793"/>
                  <a:pt x="60528" y="131996"/>
                </a:cubicBezTo>
                <a:lnTo>
                  <a:pt x="3620" y="105690"/>
                </a:lnTo>
                <a:cubicBezTo>
                  <a:pt x="1406" y="104648"/>
                  <a:pt x="0" y="102435"/>
                  <a:pt x="0" y="100013"/>
                </a:cubicBezTo>
                <a:cubicBezTo>
                  <a:pt x="0" y="97590"/>
                  <a:pt x="1406" y="95350"/>
                  <a:pt x="3620" y="94335"/>
                </a:cubicBezTo>
                <a:close/>
              </a:path>
            </a:pathLst>
          </a:custGeom>
          <a:solidFill>
            <a:srgbClr val="FDC70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Text 30"/>
          <p:cNvSpPr/>
          <p:nvPr/>
        </p:nvSpPr>
        <p:spPr>
          <a:xfrm>
            <a:off x="4766548" y="3558422"/>
            <a:ext cx="103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Databricks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420076" y="4006097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47571" y="14221"/>
                </a:moveTo>
                <a:cubicBezTo>
                  <a:pt x="150826" y="10965"/>
                  <a:pt x="150826" y="5678"/>
                  <a:pt x="147571" y="2422"/>
                </a:cubicBezTo>
                <a:cubicBezTo>
                  <a:pt x="144315" y="-833"/>
                  <a:pt x="139028" y="-833"/>
                  <a:pt x="135772" y="2422"/>
                </a:cubicBezTo>
                <a:lnTo>
                  <a:pt x="85766" y="52428"/>
                </a:lnTo>
                <a:lnTo>
                  <a:pt x="76728" y="43391"/>
                </a:lnTo>
                <a:cubicBezTo>
                  <a:pt x="75634" y="42297"/>
                  <a:pt x="74124" y="41672"/>
                  <a:pt x="72561" y="41672"/>
                </a:cubicBezTo>
                <a:cubicBezTo>
                  <a:pt x="69306" y="41672"/>
                  <a:pt x="66675" y="44302"/>
                  <a:pt x="66675" y="47558"/>
                </a:cubicBezTo>
                <a:lnTo>
                  <a:pt x="66675" y="55137"/>
                </a:lnTo>
                <a:lnTo>
                  <a:pt x="94882" y="83344"/>
                </a:lnTo>
                <a:lnTo>
                  <a:pt x="102461" y="83344"/>
                </a:lnTo>
                <a:cubicBezTo>
                  <a:pt x="105716" y="83344"/>
                  <a:pt x="108347" y="80713"/>
                  <a:pt x="108347" y="77458"/>
                </a:cubicBezTo>
                <a:cubicBezTo>
                  <a:pt x="108347" y="75895"/>
                  <a:pt x="107722" y="74384"/>
                  <a:pt x="106628" y="73290"/>
                </a:cubicBezTo>
                <a:lnTo>
                  <a:pt x="97590" y="64253"/>
                </a:lnTo>
                <a:lnTo>
                  <a:pt x="147597" y="14247"/>
                </a:lnTo>
                <a:close/>
                <a:moveTo>
                  <a:pt x="88839" y="92043"/>
                </a:moveTo>
                <a:lnTo>
                  <a:pt x="57976" y="61180"/>
                </a:lnTo>
                <a:cubicBezTo>
                  <a:pt x="46855" y="60216"/>
                  <a:pt x="35786" y="64227"/>
                  <a:pt x="27816" y="72197"/>
                </a:cubicBezTo>
                <a:lnTo>
                  <a:pt x="25732" y="74280"/>
                </a:lnTo>
                <a:cubicBezTo>
                  <a:pt x="19924" y="80088"/>
                  <a:pt x="16669" y="87954"/>
                  <a:pt x="16669" y="96158"/>
                </a:cubicBezTo>
                <a:cubicBezTo>
                  <a:pt x="16669" y="97929"/>
                  <a:pt x="18518" y="99075"/>
                  <a:pt x="20107" y="98294"/>
                </a:cubicBezTo>
                <a:lnTo>
                  <a:pt x="33416" y="91652"/>
                </a:lnTo>
                <a:cubicBezTo>
                  <a:pt x="34718" y="91001"/>
                  <a:pt x="35890" y="92720"/>
                  <a:pt x="34822" y="93710"/>
                </a:cubicBezTo>
                <a:lnTo>
                  <a:pt x="1901" y="123297"/>
                </a:lnTo>
                <a:cubicBezTo>
                  <a:pt x="703" y="124391"/>
                  <a:pt x="0" y="125953"/>
                  <a:pt x="0" y="127594"/>
                </a:cubicBezTo>
                <a:cubicBezTo>
                  <a:pt x="0" y="130772"/>
                  <a:pt x="2578" y="133350"/>
                  <a:pt x="5756" y="133350"/>
                </a:cubicBezTo>
                <a:lnTo>
                  <a:pt x="50892" y="133350"/>
                </a:lnTo>
                <a:cubicBezTo>
                  <a:pt x="60997" y="133350"/>
                  <a:pt x="70660" y="129339"/>
                  <a:pt x="77822" y="122203"/>
                </a:cubicBezTo>
                <a:cubicBezTo>
                  <a:pt x="85792" y="114233"/>
                  <a:pt x="89777" y="103164"/>
                  <a:pt x="88839" y="92043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4" name="Text 32"/>
          <p:cNvSpPr/>
          <p:nvPr/>
        </p:nvSpPr>
        <p:spPr>
          <a:xfrm>
            <a:off x="4652248" y="3977522"/>
            <a:ext cx="1790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cleaning &amp; deduplication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428411" y="427279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67873" y="0"/>
                  <a:pt x="69071" y="260"/>
                  <a:pt x="70165" y="755"/>
                </a:cubicBezTo>
                <a:lnTo>
                  <a:pt x="119234" y="21565"/>
                </a:lnTo>
                <a:cubicBezTo>
                  <a:pt x="124964" y="23987"/>
                  <a:pt x="129235" y="29639"/>
                  <a:pt x="129209" y="36463"/>
                </a:cubicBezTo>
                <a:cubicBezTo>
                  <a:pt x="129079" y="62299"/>
                  <a:pt x="118452" y="109571"/>
                  <a:pt x="73577" y="131058"/>
                </a:cubicBezTo>
                <a:cubicBezTo>
                  <a:pt x="69227" y="133142"/>
                  <a:pt x="64175" y="133142"/>
                  <a:pt x="59825" y="131058"/>
                </a:cubicBezTo>
                <a:cubicBezTo>
                  <a:pt x="14924" y="109571"/>
                  <a:pt x="4323" y="62299"/>
                  <a:pt x="4193" y="36463"/>
                </a:cubicBezTo>
                <a:cubicBezTo>
                  <a:pt x="4167" y="29639"/>
                  <a:pt x="8439" y="23987"/>
                  <a:pt x="14168" y="21565"/>
                </a:cubicBezTo>
                <a:lnTo>
                  <a:pt x="63211" y="755"/>
                </a:lnTo>
                <a:cubicBezTo>
                  <a:pt x="64305" y="260"/>
                  <a:pt x="65477" y="0"/>
                  <a:pt x="66675" y="0"/>
                </a:cubicBezTo>
                <a:close/>
                <a:moveTo>
                  <a:pt x="66675" y="17398"/>
                </a:moveTo>
                <a:lnTo>
                  <a:pt x="66675" y="115874"/>
                </a:lnTo>
                <a:cubicBezTo>
                  <a:pt x="102617" y="98476"/>
                  <a:pt x="112280" y="59929"/>
                  <a:pt x="112514" y="36854"/>
                </a:cubicBezTo>
                <a:lnTo>
                  <a:pt x="66675" y="17424"/>
                </a:lnTo>
                <a:lnTo>
                  <a:pt x="66675" y="17424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Text 34"/>
          <p:cNvSpPr/>
          <p:nvPr/>
        </p:nvSpPr>
        <p:spPr>
          <a:xfrm>
            <a:off x="4652248" y="4244222"/>
            <a:ext cx="167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Validation &amp; standardization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110181" y="1569720"/>
            <a:ext cx="3691890" cy="3025140"/>
          </a:xfrm>
          <a:custGeom>
            <a:avLst/>
            <a:gdLst/>
            <a:ahLst/>
            <a:cxnLst/>
            <a:rect l="l" t="t" r="r" b="b"/>
            <a:pathLst>
              <a:path w="3691890" h="3025140">
                <a:moveTo>
                  <a:pt x="76203" y="0"/>
                </a:moveTo>
                <a:lnTo>
                  <a:pt x="3615687" y="0"/>
                </a:lnTo>
                <a:cubicBezTo>
                  <a:pt x="3657773" y="0"/>
                  <a:pt x="3691890" y="34117"/>
                  <a:pt x="3691890" y="76203"/>
                </a:cubicBezTo>
                <a:lnTo>
                  <a:pt x="3691890" y="2948937"/>
                </a:lnTo>
                <a:cubicBezTo>
                  <a:pt x="3691890" y="2991023"/>
                  <a:pt x="3657773" y="3025140"/>
                  <a:pt x="3615687" y="3025140"/>
                </a:cubicBezTo>
                <a:lnTo>
                  <a:pt x="76203" y="3025140"/>
                </a:lnTo>
                <a:cubicBezTo>
                  <a:pt x="34117" y="3025140"/>
                  <a:pt x="0" y="2991023"/>
                  <a:pt x="0" y="294893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2D3748">
              <a:alpha val="40000"/>
            </a:srgbClr>
          </a:solidFill>
          <a:ln w="20320">
            <a:solidFill>
              <a:srgbClr val="4A5568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38" name="Shape 36"/>
          <p:cNvSpPr/>
          <p:nvPr/>
        </p:nvSpPr>
        <p:spPr>
          <a:xfrm>
            <a:off x="8277820" y="1756292"/>
            <a:ext cx="443865" cy="443865"/>
          </a:xfrm>
          <a:custGeom>
            <a:avLst/>
            <a:gdLst/>
            <a:ahLst/>
            <a:cxnLst/>
            <a:rect l="l" t="t" r="r" b="b"/>
            <a:pathLst>
              <a:path w="443865" h="443865">
                <a:moveTo>
                  <a:pt x="76198" y="0"/>
                </a:moveTo>
                <a:lnTo>
                  <a:pt x="367667" y="0"/>
                </a:lnTo>
                <a:cubicBezTo>
                  <a:pt x="409750" y="0"/>
                  <a:pt x="443865" y="34115"/>
                  <a:pt x="443865" y="76198"/>
                </a:cubicBezTo>
                <a:lnTo>
                  <a:pt x="443865" y="367667"/>
                </a:lnTo>
                <a:cubicBezTo>
                  <a:pt x="443865" y="409750"/>
                  <a:pt x="409750" y="443865"/>
                  <a:pt x="367667" y="443865"/>
                </a:cubicBezTo>
                <a:lnTo>
                  <a:pt x="76198" y="443865"/>
                </a:lnTo>
                <a:cubicBezTo>
                  <a:pt x="34115" y="443865"/>
                  <a:pt x="0" y="409750"/>
                  <a:pt x="0" y="367667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00C950">
              <a:alpha val="30196"/>
            </a:srgbClr>
          </a:solidFill>
          <a:ln w="20320">
            <a:solidFill>
              <a:srgbClr val="05DF72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39" name="Text 37"/>
          <p:cNvSpPr/>
          <p:nvPr/>
        </p:nvSpPr>
        <p:spPr>
          <a:xfrm>
            <a:off x="8447842" y="1843922"/>
            <a:ext cx="200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841700" y="1729741"/>
            <a:ext cx="144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Refined Zone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841700" y="2034422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Business Ready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270200" y="2339222"/>
            <a:ext cx="34480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Optimized, aggregated data ready for dashboards, reports, and ML models.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270200" y="2948822"/>
            <a:ext cx="3371850" cy="914400"/>
          </a:xfrm>
          <a:custGeom>
            <a:avLst/>
            <a:gdLst/>
            <a:ahLst/>
            <a:cxnLst/>
            <a:rect l="l" t="t" r="r" b="b"/>
            <a:pathLst>
              <a:path w="3371850" h="914400">
                <a:moveTo>
                  <a:pt x="38103" y="0"/>
                </a:moveTo>
                <a:lnTo>
                  <a:pt x="3333747" y="0"/>
                </a:lnTo>
                <a:cubicBezTo>
                  <a:pt x="3354791" y="0"/>
                  <a:pt x="3371850" y="17059"/>
                  <a:pt x="3371850" y="38103"/>
                </a:cubicBezTo>
                <a:lnTo>
                  <a:pt x="3371850" y="876297"/>
                </a:lnTo>
                <a:cubicBezTo>
                  <a:pt x="3371850" y="897341"/>
                  <a:pt x="3354791" y="914400"/>
                  <a:pt x="3333747" y="914400"/>
                </a:cubicBezTo>
                <a:lnTo>
                  <a:pt x="38103" y="914400"/>
                </a:lnTo>
                <a:cubicBezTo>
                  <a:pt x="17059" y="914400"/>
                  <a:pt x="0" y="897341"/>
                  <a:pt x="0" y="8762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4" name="Text 42"/>
          <p:cNvSpPr/>
          <p:nvPr/>
        </p:nvSpPr>
        <p:spPr>
          <a:xfrm>
            <a:off x="8384500" y="3063122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Tools I Use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403550" y="335839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75061" y="0"/>
                </a:moveTo>
                <a:cubicBezTo>
                  <a:pt x="75061" y="-4610"/>
                  <a:pt x="71337" y="-8334"/>
                  <a:pt x="66727" y="-8334"/>
                </a:cubicBezTo>
                <a:cubicBezTo>
                  <a:pt x="62117" y="-8334"/>
                  <a:pt x="58393" y="-4610"/>
                  <a:pt x="58393" y="0"/>
                </a:cubicBezTo>
                <a:lnTo>
                  <a:pt x="58393" y="16174"/>
                </a:lnTo>
                <a:lnTo>
                  <a:pt x="54486" y="12267"/>
                </a:lnTo>
                <a:cubicBezTo>
                  <a:pt x="52038" y="9819"/>
                  <a:pt x="48079" y="9819"/>
                  <a:pt x="45657" y="12267"/>
                </a:cubicBezTo>
                <a:cubicBezTo>
                  <a:pt x="43235" y="14715"/>
                  <a:pt x="43209" y="18674"/>
                  <a:pt x="45657" y="21096"/>
                </a:cubicBezTo>
                <a:lnTo>
                  <a:pt x="58419" y="33858"/>
                </a:lnTo>
                <a:lnTo>
                  <a:pt x="58419" y="52246"/>
                </a:lnTo>
                <a:lnTo>
                  <a:pt x="42479" y="43052"/>
                </a:lnTo>
                <a:lnTo>
                  <a:pt x="37817" y="25628"/>
                </a:lnTo>
                <a:cubicBezTo>
                  <a:pt x="36932" y="22294"/>
                  <a:pt x="33494" y="20315"/>
                  <a:pt x="30160" y="21201"/>
                </a:cubicBezTo>
                <a:cubicBezTo>
                  <a:pt x="26826" y="22086"/>
                  <a:pt x="24821" y="25524"/>
                  <a:pt x="25706" y="28858"/>
                </a:cubicBezTo>
                <a:lnTo>
                  <a:pt x="27139" y="34197"/>
                </a:lnTo>
                <a:lnTo>
                  <a:pt x="13153" y="26123"/>
                </a:lnTo>
                <a:cubicBezTo>
                  <a:pt x="9168" y="23831"/>
                  <a:pt x="4063" y="25185"/>
                  <a:pt x="1771" y="29170"/>
                </a:cubicBezTo>
                <a:cubicBezTo>
                  <a:pt x="-521" y="33155"/>
                  <a:pt x="833" y="38260"/>
                  <a:pt x="4818" y="40552"/>
                </a:cubicBezTo>
                <a:lnTo>
                  <a:pt x="18804" y="48626"/>
                </a:lnTo>
                <a:lnTo>
                  <a:pt x="13465" y="50058"/>
                </a:lnTo>
                <a:cubicBezTo>
                  <a:pt x="10131" y="50944"/>
                  <a:pt x="8152" y="54382"/>
                  <a:pt x="9038" y="57716"/>
                </a:cubicBezTo>
                <a:cubicBezTo>
                  <a:pt x="9923" y="61049"/>
                  <a:pt x="13361" y="63029"/>
                  <a:pt x="16695" y="62143"/>
                </a:cubicBezTo>
                <a:lnTo>
                  <a:pt x="34119" y="57481"/>
                </a:lnTo>
                <a:lnTo>
                  <a:pt x="50058" y="66675"/>
                </a:lnTo>
                <a:lnTo>
                  <a:pt x="34119" y="75869"/>
                </a:lnTo>
                <a:lnTo>
                  <a:pt x="16695" y="71207"/>
                </a:lnTo>
                <a:cubicBezTo>
                  <a:pt x="13361" y="70321"/>
                  <a:pt x="9923" y="72301"/>
                  <a:pt x="9038" y="75634"/>
                </a:cubicBezTo>
                <a:cubicBezTo>
                  <a:pt x="8152" y="78968"/>
                  <a:pt x="10131" y="82406"/>
                  <a:pt x="13465" y="83292"/>
                </a:cubicBezTo>
                <a:lnTo>
                  <a:pt x="18804" y="84724"/>
                </a:lnTo>
                <a:lnTo>
                  <a:pt x="4818" y="92798"/>
                </a:lnTo>
                <a:cubicBezTo>
                  <a:pt x="833" y="95090"/>
                  <a:pt x="-521" y="100195"/>
                  <a:pt x="1771" y="104180"/>
                </a:cubicBezTo>
                <a:cubicBezTo>
                  <a:pt x="4063" y="108165"/>
                  <a:pt x="9168" y="109545"/>
                  <a:pt x="13153" y="107227"/>
                </a:cubicBezTo>
                <a:lnTo>
                  <a:pt x="27139" y="99153"/>
                </a:lnTo>
                <a:lnTo>
                  <a:pt x="25706" y="104492"/>
                </a:lnTo>
                <a:cubicBezTo>
                  <a:pt x="24821" y="107826"/>
                  <a:pt x="26800" y="111264"/>
                  <a:pt x="30134" y="112149"/>
                </a:cubicBezTo>
                <a:cubicBezTo>
                  <a:pt x="33468" y="113035"/>
                  <a:pt x="36906" y="111056"/>
                  <a:pt x="37791" y="107722"/>
                </a:cubicBezTo>
                <a:lnTo>
                  <a:pt x="42453" y="90298"/>
                </a:lnTo>
                <a:lnTo>
                  <a:pt x="58393" y="81104"/>
                </a:lnTo>
                <a:lnTo>
                  <a:pt x="58393" y="99492"/>
                </a:lnTo>
                <a:lnTo>
                  <a:pt x="45631" y="112254"/>
                </a:lnTo>
                <a:cubicBezTo>
                  <a:pt x="43182" y="114702"/>
                  <a:pt x="43182" y="118661"/>
                  <a:pt x="45631" y="121083"/>
                </a:cubicBezTo>
                <a:cubicBezTo>
                  <a:pt x="48079" y="123505"/>
                  <a:pt x="52038" y="123531"/>
                  <a:pt x="54460" y="121083"/>
                </a:cubicBezTo>
                <a:lnTo>
                  <a:pt x="58367" y="117176"/>
                </a:lnTo>
                <a:lnTo>
                  <a:pt x="58367" y="133350"/>
                </a:lnTo>
                <a:cubicBezTo>
                  <a:pt x="58367" y="137960"/>
                  <a:pt x="62091" y="141684"/>
                  <a:pt x="66701" y="141684"/>
                </a:cubicBezTo>
                <a:cubicBezTo>
                  <a:pt x="71311" y="141684"/>
                  <a:pt x="75035" y="137960"/>
                  <a:pt x="75035" y="133350"/>
                </a:cubicBezTo>
                <a:lnTo>
                  <a:pt x="75035" y="117176"/>
                </a:lnTo>
                <a:lnTo>
                  <a:pt x="78942" y="121083"/>
                </a:lnTo>
                <a:cubicBezTo>
                  <a:pt x="81390" y="123531"/>
                  <a:pt x="85349" y="123531"/>
                  <a:pt x="87771" y="121083"/>
                </a:cubicBezTo>
                <a:cubicBezTo>
                  <a:pt x="90194" y="118635"/>
                  <a:pt x="90220" y="114676"/>
                  <a:pt x="87771" y="112254"/>
                </a:cubicBezTo>
                <a:lnTo>
                  <a:pt x="75009" y="99492"/>
                </a:lnTo>
                <a:lnTo>
                  <a:pt x="75009" y="81104"/>
                </a:lnTo>
                <a:lnTo>
                  <a:pt x="90949" y="90298"/>
                </a:lnTo>
                <a:lnTo>
                  <a:pt x="95611" y="107722"/>
                </a:lnTo>
                <a:cubicBezTo>
                  <a:pt x="96496" y="111056"/>
                  <a:pt x="99934" y="113035"/>
                  <a:pt x="103268" y="112149"/>
                </a:cubicBezTo>
                <a:cubicBezTo>
                  <a:pt x="106602" y="111264"/>
                  <a:pt x="108581" y="107826"/>
                  <a:pt x="107696" y="104492"/>
                </a:cubicBezTo>
                <a:lnTo>
                  <a:pt x="106263" y="99153"/>
                </a:lnTo>
                <a:lnTo>
                  <a:pt x="120249" y="107227"/>
                </a:lnTo>
                <a:cubicBezTo>
                  <a:pt x="124234" y="109519"/>
                  <a:pt x="129339" y="108165"/>
                  <a:pt x="131631" y="104180"/>
                </a:cubicBezTo>
                <a:cubicBezTo>
                  <a:pt x="133923" y="100195"/>
                  <a:pt x="132569" y="95090"/>
                  <a:pt x="128584" y="92798"/>
                </a:cubicBezTo>
                <a:lnTo>
                  <a:pt x="114598" y="84724"/>
                </a:lnTo>
                <a:lnTo>
                  <a:pt x="119937" y="83292"/>
                </a:lnTo>
                <a:cubicBezTo>
                  <a:pt x="123271" y="82406"/>
                  <a:pt x="125250" y="78968"/>
                  <a:pt x="124365" y="75634"/>
                </a:cubicBezTo>
                <a:cubicBezTo>
                  <a:pt x="123479" y="72301"/>
                  <a:pt x="120041" y="70321"/>
                  <a:pt x="116707" y="71207"/>
                </a:cubicBezTo>
                <a:lnTo>
                  <a:pt x="99283" y="75869"/>
                </a:lnTo>
                <a:lnTo>
                  <a:pt x="83344" y="66675"/>
                </a:lnTo>
                <a:lnTo>
                  <a:pt x="99283" y="57481"/>
                </a:lnTo>
                <a:lnTo>
                  <a:pt x="116707" y="62143"/>
                </a:lnTo>
                <a:cubicBezTo>
                  <a:pt x="120041" y="63029"/>
                  <a:pt x="123479" y="61049"/>
                  <a:pt x="124365" y="57716"/>
                </a:cubicBezTo>
                <a:cubicBezTo>
                  <a:pt x="125250" y="54382"/>
                  <a:pt x="123271" y="50944"/>
                  <a:pt x="119937" y="50058"/>
                </a:cubicBezTo>
                <a:lnTo>
                  <a:pt x="114598" y="48626"/>
                </a:lnTo>
                <a:lnTo>
                  <a:pt x="128584" y="40552"/>
                </a:lnTo>
                <a:cubicBezTo>
                  <a:pt x="132569" y="38260"/>
                  <a:pt x="133949" y="33155"/>
                  <a:pt x="131631" y="29170"/>
                </a:cubicBezTo>
                <a:cubicBezTo>
                  <a:pt x="129313" y="25185"/>
                  <a:pt x="124234" y="23831"/>
                  <a:pt x="120249" y="26123"/>
                </a:cubicBezTo>
                <a:lnTo>
                  <a:pt x="106263" y="34197"/>
                </a:lnTo>
                <a:lnTo>
                  <a:pt x="107696" y="28858"/>
                </a:lnTo>
                <a:cubicBezTo>
                  <a:pt x="108581" y="25524"/>
                  <a:pt x="106602" y="22086"/>
                  <a:pt x="103268" y="21201"/>
                </a:cubicBezTo>
                <a:cubicBezTo>
                  <a:pt x="99934" y="20315"/>
                  <a:pt x="96496" y="22294"/>
                  <a:pt x="95611" y="25628"/>
                </a:cubicBezTo>
                <a:lnTo>
                  <a:pt x="90949" y="43052"/>
                </a:lnTo>
                <a:lnTo>
                  <a:pt x="75009" y="52246"/>
                </a:lnTo>
                <a:lnTo>
                  <a:pt x="75009" y="33858"/>
                </a:lnTo>
                <a:lnTo>
                  <a:pt x="87771" y="21096"/>
                </a:lnTo>
                <a:cubicBezTo>
                  <a:pt x="90220" y="18648"/>
                  <a:pt x="90220" y="14689"/>
                  <a:pt x="87771" y="12267"/>
                </a:cubicBezTo>
                <a:cubicBezTo>
                  <a:pt x="85323" y="9845"/>
                  <a:pt x="81364" y="9819"/>
                  <a:pt x="78942" y="12267"/>
                </a:cubicBezTo>
                <a:lnTo>
                  <a:pt x="75035" y="16174"/>
                </a:lnTo>
                <a:lnTo>
                  <a:pt x="75035" y="0"/>
                </a:lnTo>
                <a:close/>
              </a:path>
            </a:pathLst>
          </a:custGeom>
          <a:solidFill>
            <a:srgbClr val="05DF7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6" name="Text 44"/>
          <p:cNvSpPr/>
          <p:nvPr/>
        </p:nvSpPr>
        <p:spPr>
          <a:xfrm>
            <a:off x="8627388" y="3329822"/>
            <a:ext cx="666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Snowflake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403550" y="358699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8334" y="8334"/>
                </a:moveTo>
                <a:cubicBezTo>
                  <a:pt x="12944" y="8334"/>
                  <a:pt x="16669" y="12059"/>
                  <a:pt x="16669" y="16669"/>
                </a:cubicBezTo>
                <a:lnTo>
                  <a:pt x="16669" y="104180"/>
                </a:lnTo>
                <a:cubicBezTo>
                  <a:pt x="16669" y="106472"/>
                  <a:pt x="18544" y="108347"/>
                  <a:pt x="20836" y="108347"/>
                </a:cubicBezTo>
                <a:lnTo>
                  <a:pt x="125016" y="108347"/>
                </a:lnTo>
                <a:cubicBezTo>
                  <a:pt x="129626" y="108347"/>
                  <a:pt x="133350" y="112071"/>
                  <a:pt x="133350" y="116681"/>
                </a:cubicBezTo>
                <a:cubicBezTo>
                  <a:pt x="133350" y="121291"/>
                  <a:pt x="129626" y="125016"/>
                  <a:pt x="125016" y="125016"/>
                </a:cubicBezTo>
                <a:lnTo>
                  <a:pt x="20836" y="125016"/>
                </a:lnTo>
                <a:cubicBezTo>
                  <a:pt x="9324" y="125016"/>
                  <a:pt x="0" y="115692"/>
                  <a:pt x="0" y="104180"/>
                </a:cubicBezTo>
                <a:lnTo>
                  <a:pt x="0" y="16669"/>
                </a:lnTo>
                <a:cubicBezTo>
                  <a:pt x="0" y="12059"/>
                  <a:pt x="3724" y="8334"/>
                  <a:pt x="8334" y="8334"/>
                </a:cubicBezTo>
                <a:close/>
                <a:moveTo>
                  <a:pt x="33337" y="25003"/>
                </a:moveTo>
                <a:cubicBezTo>
                  <a:pt x="33337" y="20393"/>
                  <a:pt x="37062" y="16669"/>
                  <a:pt x="41672" y="16669"/>
                </a:cubicBezTo>
                <a:lnTo>
                  <a:pt x="91678" y="16669"/>
                </a:lnTo>
                <a:cubicBezTo>
                  <a:pt x="96288" y="16669"/>
                  <a:pt x="100013" y="20393"/>
                  <a:pt x="100013" y="25003"/>
                </a:cubicBezTo>
                <a:cubicBezTo>
                  <a:pt x="100013" y="29613"/>
                  <a:pt x="96288" y="33337"/>
                  <a:pt x="91678" y="33337"/>
                </a:cubicBezTo>
                <a:lnTo>
                  <a:pt x="41672" y="33337"/>
                </a:lnTo>
                <a:cubicBezTo>
                  <a:pt x="37062" y="33337"/>
                  <a:pt x="33337" y="29613"/>
                  <a:pt x="33337" y="25003"/>
                </a:cubicBezTo>
                <a:close/>
                <a:moveTo>
                  <a:pt x="41672" y="45839"/>
                </a:moveTo>
                <a:lnTo>
                  <a:pt x="75009" y="45839"/>
                </a:lnTo>
                <a:cubicBezTo>
                  <a:pt x="79619" y="45839"/>
                  <a:pt x="83344" y="49563"/>
                  <a:pt x="83344" y="54173"/>
                </a:cubicBezTo>
                <a:cubicBezTo>
                  <a:pt x="83344" y="58783"/>
                  <a:pt x="79619" y="62508"/>
                  <a:pt x="75009" y="62508"/>
                </a:cubicBezTo>
                <a:lnTo>
                  <a:pt x="41672" y="62508"/>
                </a:lnTo>
                <a:cubicBezTo>
                  <a:pt x="37062" y="62508"/>
                  <a:pt x="33337" y="58783"/>
                  <a:pt x="33337" y="54173"/>
                </a:cubicBezTo>
                <a:cubicBezTo>
                  <a:pt x="33337" y="49563"/>
                  <a:pt x="37062" y="45839"/>
                  <a:pt x="41672" y="45839"/>
                </a:cubicBezTo>
                <a:close/>
                <a:moveTo>
                  <a:pt x="41672" y="75009"/>
                </a:moveTo>
                <a:lnTo>
                  <a:pt x="108347" y="75009"/>
                </a:lnTo>
                <a:cubicBezTo>
                  <a:pt x="112957" y="75009"/>
                  <a:pt x="116681" y="78734"/>
                  <a:pt x="116681" y="83344"/>
                </a:cubicBezTo>
                <a:cubicBezTo>
                  <a:pt x="116681" y="87954"/>
                  <a:pt x="112957" y="91678"/>
                  <a:pt x="108347" y="91678"/>
                </a:cubicBezTo>
                <a:lnTo>
                  <a:pt x="41672" y="91678"/>
                </a:lnTo>
                <a:cubicBezTo>
                  <a:pt x="37062" y="91678"/>
                  <a:pt x="33337" y="87954"/>
                  <a:pt x="33337" y="83344"/>
                </a:cubicBezTo>
                <a:cubicBezTo>
                  <a:pt x="33337" y="78734"/>
                  <a:pt x="37062" y="75009"/>
                  <a:pt x="41672" y="75009"/>
                </a:cubicBezTo>
                <a:close/>
              </a:path>
            </a:pathLst>
          </a:custGeom>
          <a:solidFill>
            <a:srgbClr val="05DF7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8" name="Text 46"/>
          <p:cNvSpPr/>
          <p:nvPr/>
        </p:nvSpPr>
        <p:spPr>
          <a:xfrm>
            <a:off x="8627388" y="3558422"/>
            <a:ext cx="914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Synapse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289250" y="400609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16669" y="12059"/>
                  <a:pt x="12944" y="8334"/>
                  <a:pt x="8334" y="8334"/>
                </a:cubicBezTo>
                <a:cubicBezTo>
                  <a:pt x="3724" y="8334"/>
                  <a:pt x="0" y="12059"/>
                  <a:pt x="0" y="16669"/>
                </a:cubicBezTo>
                <a:lnTo>
                  <a:pt x="0" y="104180"/>
                </a:lnTo>
                <a:cubicBezTo>
                  <a:pt x="0" y="115692"/>
                  <a:pt x="9324" y="125016"/>
                  <a:pt x="20836" y="125016"/>
                </a:cubicBezTo>
                <a:lnTo>
                  <a:pt x="125016" y="125016"/>
                </a:lnTo>
                <a:cubicBezTo>
                  <a:pt x="129626" y="125016"/>
                  <a:pt x="133350" y="121291"/>
                  <a:pt x="133350" y="116681"/>
                </a:cubicBezTo>
                <a:cubicBezTo>
                  <a:pt x="133350" y="112071"/>
                  <a:pt x="129626" y="108347"/>
                  <a:pt x="125016" y="108347"/>
                </a:cubicBezTo>
                <a:lnTo>
                  <a:pt x="20836" y="108347"/>
                </a:lnTo>
                <a:cubicBezTo>
                  <a:pt x="18544" y="108347"/>
                  <a:pt x="16669" y="106472"/>
                  <a:pt x="16669" y="104180"/>
                </a:cubicBezTo>
                <a:lnTo>
                  <a:pt x="16669" y="16669"/>
                </a:lnTo>
                <a:close/>
                <a:moveTo>
                  <a:pt x="122567" y="39224"/>
                </a:moveTo>
                <a:cubicBezTo>
                  <a:pt x="125823" y="35968"/>
                  <a:pt x="125823" y="30681"/>
                  <a:pt x="122567" y="27425"/>
                </a:cubicBezTo>
                <a:cubicBezTo>
                  <a:pt x="119312" y="24170"/>
                  <a:pt x="114025" y="24170"/>
                  <a:pt x="110769" y="27425"/>
                </a:cubicBezTo>
                <a:lnTo>
                  <a:pt x="83344" y="54877"/>
                </a:lnTo>
                <a:lnTo>
                  <a:pt x="68394" y="39953"/>
                </a:lnTo>
                <a:cubicBezTo>
                  <a:pt x="65138" y="36697"/>
                  <a:pt x="59851" y="36697"/>
                  <a:pt x="56596" y="39953"/>
                </a:cubicBezTo>
                <a:lnTo>
                  <a:pt x="31592" y="64956"/>
                </a:lnTo>
                <a:cubicBezTo>
                  <a:pt x="28337" y="68212"/>
                  <a:pt x="28337" y="73499"/>
                  <a:pt x="31592" y="76754"/>
                </a:cubicBezTo>
                <a:cubicBezTo>
                  <a:pt x="34848" y="80010"/>
                  <a:pt x="40135" y="80010"/>
                  <a:pt x="43391" y="76754"/>
                </a:cubicBezTo>
                <a:lnTo>
                  <a:pt x="62508" y="57637"/>
                </a:lnTo>
                <a:lnTo>
                  <a:pt x="77458" y="72587"/>
                </a:lnTo>
                <a:cubicBezTo>
                  <a:pt x="80713" y="75843"/>
                  <a:pt x="86000" y="75843"/>
                  <a:pt x="89256" y="72587"/>
                </a:cubicBezTo>
                <a:lnTo>
                  <a:pt x="122593" y="39250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0" name="Text 48"/>
          <p:cNvSpPr/>
          <p:nvPr/>
        </p:nvSpPr>
        <p:spPr>
          <a:xfrm>
            <a:off x="8513088" y="3977522"/>
            <a:ext cx="1590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Aggregated metrics &amp; KPIs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289250" y="427279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0" y="66675"/>
                </a:moveTo>
                <a:cubicBezTo>
                  <a:pt x="0" y="29876"/>
                  <a:pt x="29876" y="0"/>
                  <a:pt x="66675" y="0"/>
                </a:cubicBez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lose/>
                <a:moveTo>
                  <a:pt x="75009" y="25003"/>
                </a:moveTo>
                <a:cubicBezTo>
                  <a:pt x="75009" y="20403"/>
                  <a:pt x="71275" y="16669"/>
                  <a:pt x="66675" y="16669"/>
                </a:cubicBezTo>
                <a:cubicBezTo>
                  <a:pt x="62075" y="16669"/>
                  <a:pt x="58341" y="20403"/>
                  <a:pt x="58341" y="25003"/>
                </a:cubicBezTo>
                <a:cubicBezTo>
                  <a:pt x="58341" y="29603"/>
                  <a:pt x="62075" y="33337"/>
                  <a:pt x="66675" y="33337"/>
                </a:cubicBezTo>
                <a:cubicBezTo>
                  <a:pt x="71275" y="33337"/>
                  <a:pt x="75009" y="29603"/>
                  <a:pt x="75009" y="25003"/>
                </a:cubicBezTo>
                <a:close/>
                <a:moveTo>
                  <a:pt x="66675" y="108347"/>
                </a:moveTo>
                <a:cubicBezTo>
                  <a:pt x="75869" y="108347"/>
                  <a:pt x="83344" y="100872"/>
                  <a:pt x="83344" y="91678"/>
                </a:cubicBezTo>
                <a:cubicBezTo>
                  <a:pt x="83344" y="87459"/>
                  <a:pt x="81781" y="83578"/>
                  <a:pt x="79177" y="80661"/>
                </a:cubicBezTo>
                <a:lnTo>
                  <a:pt x="97278" y="44485"/>
                </a:lnTo>
                <a:cubicBezTo>
                  <a:pt x="98814" y="41385"/>
                  <a:pt x="97564" y="37635"/>
                  <a:pt x="94491" y="36098"/>
                </a:cubicBezTo>
                <a:cubicBezTo>
                  <a:pt x="91418" y="34562"/>
                  <a:pt x="87641" y="35812"/>
                  <a:pt x="86105" y="38885"/>
                </a:cubicBezTo>
                <a:lnTo>
                  <a:pt x="68003" y="75061"/>
                </a:lnTo>
                <a:cubicBezTo>
                  <a:pt x="67561" y="75035"/>
                  <a:pt x="67118" y="75009"/>
                  <a:pt x="66675" y="75009"/>
                </a:cubicBezTo>
                <a:cubicBezTo>
                  <a:pt x="57481" y="75009"/>
                  <a:pt x="50006" y="82484"/>
                  <a:pt x="50006" y="91678"/>
                </a:cubicBezTo>
                <a:cubicBezTo>
                  <a:pt x="50006" y="100872"/>
                  <a:pt x="57481" y="108347"/>
                  <a:pt x="66675" y="108347"/>
                </a:cubicBezTo>
                <a:close/>
                <a:moveTo>
                  <a:pt x="45839" y="37505"/>
                </a:moveTo>
                <a:cubicBezTo>
                  <a:pt x="45839" y="32905"/>
                  <a:pt x="42105" y="29170"/>
                  <a:pt x="37505" y="29170"/>
                </a:cubicBezTo>
                <a:cubicBezTo>
                  <a:pt x="32905" y="29170"/>
                  <a:pt x="29170" y="32905"/>
                  <a:pt x="29170" y="37505"/>
                </a:cubicBezTo>
                <a:cubicBezTo>
                  <a:pt x="29170" y="42105"/>
                  <a:pt x="32905" y="45839"/>
                  <a:pt x="37505" y="45839"/>
                </a:cubicBezTo>
                <a:cubicBezTo>
                  <a:pt x="42105" y="45839"/>
                  <a:pt x="45839" y="42105"/>
                  <a:pt x="45839" y="37505"/>
                </a:cubicBezTo>
                <a:close/>
                <a:moveTo>
                  <a:pt x="25003" y="75009"/>
                </a:moveTo>
                <a:cubicBezTo>
                  <a:pt x="29603" y="75009"/>
                  <a:pt x="33337" y="71275"/>
                  <a:pt x="33337" y="66675"/>
                </a:cubicBezTo>
                <a:cubicBezTo>
                  <a:pt x="33337" y="62075"/>
                  <a:pt x="29603" y="58341"/>
                  <a:pt x="25003" y="58341"/>
                </a:cubicBezTo>
                <a:cubicBezTo>
                  <a:pt x="20403" y="58341"/>
                  <a:pt x="16669" y="62075"/>
                  <a:pt x="16669" y="66675"/>
                </a:cubicBezTo>
                <a:cubicBezTo>
                  <a:pt x="16669" y="71275"/>
                  <a:pt x="20403" y="75009"/>
                  <a:pt x="25003" y="75009"/>
                </a:cubicBezTo>
                <a:close/>
                <a:moveTo>
                  <a:pt x="116681" y="66675"/>
                </a:moveTo>
                <a:cubicBezTo>
                  <a:pt x="116681" y="62075"/>
                  <a:pt x="112947" y="58341"/>
                  <a:pt x="108347" y="58341"/>
                </a:cubicBezTo>
                <a:cubicBezTo>
                  <a:pt x="103747" y="58341"/>
                  <a:pt x="100013" y="62075"/>
                  <a:pt x="100013" y="66675"/>
                </a:cubicBezTo>
                <a:cubicBezTo>
                  <a:pt x="100013" y="71275"/>
                  <a:pt x="103747" y="75009"/>
                  <a:pt x="108347" y="75009"/>
                </a:cubicBezTo>
                <a:cubicBezTo>
                  <a:pt x="112947" y="75009"/>
                  <a:pt x="116681" y="71275"/>
                  <a:pt x="116681" y="66675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2" name="Text 50"/>
          <p:cNvSpPr/>
          <p:nvPr/>
        </p:nvSpPr>
        <p:spPr>
          <a:xfrm>
            <a:off x="8513088" y="4244222"/>
            <a:ext cx="1638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Optimized for performance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84810" y="4758571"/>
            <a:ext cx="2731770" cy="1188720"/>
          </a:xfrm>
          <a:custGeom>
            <a:avLst/>
            <a:gdLst/>
            <a:ahLst/>
            <a:cxnLst/>
            <a:rect l="l" t="t" r="r" b="b"/>
            <a:pathLst>
              <a:path w="2731770" h="1188720">
                <a:moveTo>
                  <a:pt x="76197" y="0"/>
                </a:moveTo>
                <a:lnTo>
                  <a:pt x="2655573" y="0"/>
                </a:lnTo>
                <a:cubicBezTo>
                  <a:pt x="2697655" y="0"/>
                  <a:pt x="2731770" y="34115"/>
                  <a:pt x="2731770" y="76197"/>
                </a:cubicBezTo>
                <a:lnTo>
                  <a:pt x="2731770" y="1112523"/>
                </a:lnTo>
                <a:cubicBezTo>
                  <a:pt x="2731770" y="1154605"/>
                  <a:pt x="2697655" y="1188720"/>
                  <a:pt x="2655573" y="1188720"/>
                </a:cubicBezTo>
                <a:lnTo>
                  <a:pt x="76197" y="1188720"/>
                </a:lnTo>
                <a:cubicBezTo>
                  <a:pt x="34115" y="1188720"/>
                  <a:pt x="0" y="1154605"/>
                  <a:pt x="0" y="111252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4" name="Shape 52"/>
          <p:cNvSpPr/>
          <p:nvPr/>
        </p:nvSpPr>
        <p:spPr>
          <a:xfrm>
            <a:off x="1638300" y="487668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5738" y="92869"/>
                </a:moveTo>
                <a:cubicBezTo>
                  <a:pt x="185738" y="113362"/>
                  <a:pt x="179085" y="132293"/>
                  <a:pt x="167878" y="147652"/>
                </a:cubicBezTo>
                <a:lnTo>
                  <a:pt x="224403" y="204222"/>
                </a:lnTo>
                <a:cubicBezTo>
                  <a:pt x="229984" y="209803"/>
                  <a:pt x="229984" y="218867"/>
                  <a:pt x="224403" y="224448"/>
                </a:cubicBezTo>
                <a:cubicBezTo>
                  <a:pt x="218822" y="230029"/>
                  <a:pt x="209758" y="230029"/>
                  <a:pt x="204177" y="224448"/>
                </a:cubicBezTo>
                <a:lnTo>
                  <a:pt x="147652" y="167878"/>
                </a:lnTo>
                <a:cubicBezTo>
                  <a:pt x="132293" y="179085"/>
                  <a:pt x="113362" y="185738"/>
                  <a:pt x="92869" y="185738"/>
                </a:cubicBezTo>
                <a:cubicBezTo>
                  <a:pt x="41568" y="185738"/>
                  <a:pt x="0" y="144170"/>
                  <a:pt x="0" y="92869"/>
                </a:cubicBezTo>
                <a:cubicBezTo>
                  <a:pt x="0" y="41568"/>
                  <a:pt x="41568" y="0"/>
                  <a:pt x="92869" y="0"/>
                </a:cubicBezTo>
                <a:cubicBezTo>
                  <a:pt x="144170" y="0"/>
                  <a:pt x="185738" y="41568"/>
                  <a:pt x="185738" y="92869"/>
                </a:cubicBezTo>
                <a:close/>
                <a:moveTo>
                  <a:pt x="92869" y="157163"/>
                </a:moveTo>
                <a:cubicBezTo>
                  <a:pt x="128353" y="157163"/>
                  <a:pt x="157163" y="128353"/>
                  <a:pt x="157163" y="92869"/>
                </a:cubicBezTo>
                <a:cubicBezTo>
                  <a:pt x="157163" y="57384"/>
                  <a:pt x="128353" y="28575"/>
                  <a:pt x="92869" y="28575"/>
                </a:cubicBezTo>
                <a:cubicBezTo>
                  <a:pt x="57384" y="28575"/>
                  <a:pt x="28575" y="57384"/>
                  <a:pt x="28575" y="92869"/>
                </a:cubicBezTo>
                <a:cubicBezTo>
                  <a:pt x="28575" y="128353"/>
                  <a:pt x="57384" y="157163"/>
                  <a:pt x="92869" y="157163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5" name="Text 53"/>
          <p:cNvSpPr/>
          <p:nvPr/>
        </p:nvSpPr>
        <p:spPr>
          <a:xfrm>
            <a:off x="464820" y="5181481"/>
            <a:ext cx="2571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Easier to Debug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469582" y="5448181"/>
            <a:ext cx="25622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When something breaks, you know exactly where to look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3280410" y="4758571"/>
            <a:ext cx="2731770" cy="1188720"/>
          </a:xfrm>
          <a:custGeom>
            <a:avLst/>
            <a:gdLst/>
            <a:ahLst/>
            <a:cxnLst/>
            <a:rect l="l" t="t" r="r" b="b"/>
            <a:pathLst>
              <a:path w="2731770" h="1188720">
                <a:moveTo>
                  <a:pt x="76197" y="0"/>
                </a:moveTo>
                <a:lnTo>
                  <a:pt x="2655573" y="0"/>
                </a:lnTo>
                <a:cubicBezTo>
                  <a:pt x="2697655" y="0"/>
                  <a:pt x="2731770" y="34115"/>
                  <a:pt x="2731770" y="76197"/>
                </a:cubicBezTo>
                <a:lnTo>
                  <a:pt x="2731770" y="1112523"/>
                </a:lnTo>
                <a:cubicBezTo>
                  <a:pt x="2731770" y="1154605"/>
                  <a:pt x="2697655" y="1188720"/>
                  <a:pt x="2655573" y="1188720"/>
                </a:cubicBezTo>
                <a:lnTo>
                  <a:pt x="76197" y="1188720"/>
                </a:lnTo>
                <a:cubicBezTo>
                  <a:pt x="34115" y="1188720"/>
                  <a:pt x="0" y="1154605"/>
                  <a:pt x="0" y="111252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8" name="Shape 56"/>
          <p:cNvSpPr/>
          <p:nvPr/>
        </p:nvSpPr>
        <p:spPr>
          <a:xfrm>
            <a:off x="4548188" y="4876681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28588" y="0"/>
                </a:moveTo>
                <a:lnTo>
                  <a:pt x="57150" y="0"/>
                </a:lnTo>
                <a:cubicBezTo>
                  <a:pt x="49247" y="0"/>
                  <a:pt x="42863" y="6385"/>
                  <a:pt x="42863" y="14288"/>
                </a:cubicBezTo>
                <a:cubicBezTo>
                  <a:pt x="42863" y="22190"/>
                  <a:pt x="49247" y="28575"/>
                  <a:pt x="57150" y="28575"/>
                </a:cubicBezTo>
                <a:lnTo>
                  <a:pt x="57150" y="96217"/>
                </a:lnTo>
                <a:lnTo>
                  <a:pt x="3349" y="190336"/>
                </a:lnTo>
                <a:cubicBezTo>
                  <a:pt x="1161" y="194221"/>
                  <a:pt x="0" y="198552"/>
                  <a:pt x="0" y="203016"/>
                </a:cubicBezTo>
                <a:cubicBezTo>
                  <a:pt x="0" y="217170"/>
                  <a:pt x="11430" y="228600"/>
                  <a:pt x="25584" y="228600"/>
                </a:cubicBezTo>
                <a:lnTo>
                  <a:pt x="174441" y="228600"/>
                </a:lnTo>
                <a:cubicBezTo>
                  <a:pt x="188550" y="228600"/>
                  <a:pt x="200025" y="217170"/>
                  <a:pt x="200025" y="203016"/>
                </a:cubicBezTo>
                <a:cubicBezTo>
                  <a:pt x="200025" y="198552"/>
                  <a:pt x="198864" y="194176"/>
                  <a:pt x="196676" y="190336"/>
                </a:cubicBezTo>
                <a:lnTo>
                  <a:pt x="142875" y="96217"/>
                </a:lnTo>
                <a:lnTo>
                  <a:pt x="142875" y="28575"/>
                </a:lnTo>
                <a:cubicBezTo>
                  <a:pt x="150778" y="28575"/>
                  <a:pt x="157163" y="22190"/>
                  <a:pt x="157163" y="14288"/>
                </a:cubicBezTo>
                <a:cubicBezTo>
                  <a:pt x="157163" y="6385"/>
                  <a:pt x="150778" y="0"/>
                  <a:pt x="142875" y="0"/>
                </a:cubicBezTo>
                <a:lnTo>
                  <a:pt x="128588" y="0"/>
                </a:lnTo>
                <a:close/>
                <a:moveTo>
                  <a:pt x="85725" y="96217"/>
                </a:moveTo>
                <a:lnTo>
                  <a:pt x="85725" y="28575"/>
                </a:lnTo>
                <a:lnTo>
                  <a:pt x="114300" y="28575"/>
                </a:lnTo>
                <a:lnTo>
                  <a:pt x="114300" y="96217"/>
                </a:lnTo>
                <a:cubicBezTo>
                  <a:pt x="114300" y="101173"/>
                  <a:pt x="115595" y="106085"/>
                  <a:pt x="118050" y="110416"/>
                </a:cubicBezTo>
                <a:lnTo>
                  <a:pt x="136624" y="142875"/>
                </a:lnTo>
                <a:lnTo>
                  <a:pt x="63401" y="142875"/>
                </a:lnTo>
                <a:lnTo>
                  <a:pt x="81975" y="110416"/>
                </a:lnTo>
                <a:cubicBezTo>
                  <a:pt x="84430" y="106085"/>
                  <a:pt x="85725" y="101218"/>
                  <a:pt x="85725" y="96217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9" name="Text 57"/>
          <p:cNvSpPr/>
          <p:nvPr/>
        </p:nvSpPr>
        <p:spPr>
          <a:xfrm>
            <a:off x="3360420" y="5181481"/>
            <a:ext cx="2571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Safer to Experiment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3365183" y="5448181"/>
            <a:ext cx="2562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new logic without touching raw data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176010" y="4758571"/>
            <a:ext cx="2731770" cy="1188720"/>
          </a:xfrm>
          <a:custGeom>
            <a:avLst/>
            <a:gdLst/>
            <a:ahLst/>
            <a:cxnLst/>
            <a:rect l="l" t="t" r="r" b="b"/>
            <a:pathLst>
              <a:path w="2731770" h="1188720">
                <a:moveTo>
                  <a:pt x="76197" y="0"/>
                </a:moveTo>
                <a:lnTo>
                  <a:pt x="2655573" y="0"/>
                </a:lnTo>
                <a:cubicBezTo>
                  <a:pt x="2697655" y="0"/>
                  <a:pt x="2731770" y="34115"/>
                  <a:pt x="2731770" y="76197"/>
                </a:cubicBezTo>
                <a:lnTo>
                  <a:pt x="2731770" y="1112523"/>
                </a:lnTo>
                <a:cubicBezTo>
                  <a:pt x="2731770" y="1154605"/>
                  <a:pt x="2697655" y="1188720"/>
                  <a:pt x="2655573" y="1188720"/>
                </a:cubicBezTo>
                <a:lnTo>
                  <a:pt x="76197" y="1188720"/>
                </a:lnTo>
                <a:cubicBezTo>
                  <a:pt x="34115" y="1188720"/>
                  <a:pt x="0" y="1154605"/>
                  <a:pt x="0" y="111252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2" name="Shape 60"/>
          <p:cNvSpPr/>
          <p:nvPr/>
        </p:nvSpPr>
        <p:spPr>
          <a:xfrm>
            <a:off x="7415213" y="4876681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00057" y="43354"/>
                </a:moveTo>
                <a:lnTo>
                  <a:pt x="100057" y="65499"/>
                </a:lnTo>
                <a:lnTo>
                  <a:pt x="100280" y="65723"/>
                </a:lnTo>
                <a:cubicBezTo>
                  <a:pt x="103183" y="28932"/>
                  <a:pt x="133945" y="0"/>
                  <a:pt x="171495" y="0"/>
                </a:cubicBezTo>
                <a:cubicBezTo>
                  <a:pt x="180469" y="0"/>
                  <a:pt x="189086" y="1652"/>
                  <a:pt x="196989" y="4688"/>
                </a:cubicBezTo>
                <a:cubicBezTo>
                  <a:pt x="201454" y="6385"/>
                  <a:pt x="202257" y="12055"/>
                  <a:pt x="198909" y="15448"/>
                </a:cubicBezTo>
                <a:lnTo>
                  <a:pt x="159306" y="55052"/>
                </a:lnTo>
                <a:cubicBezTo>
                  <a:pt x="157966" y="56391"/>
                  <a:pt x="157207" y="58222"/>
                  <a:pt x="157207" y="60097"/>
                </a:cubicBezTo>
                <a:lnTo>
                  <a:pt x="157207" y="78581"/>
                </a:lnTo>
                <a:cubicBezTo>
                  <a:pt x="157207" y="82510"/>
                  <a:pt x="160422" y="85725"/>
                  <a:pt x="164351" y="85725"/>
                </a:cubicBezTo>
                <a:lnTo>
                  <a:pt x="182835" y="85725"/>
                </a:lnTo>
                <a:cubicBezTo>
                  <a:pt x="184711" y="85725"/>
                  <a:pt x="186541" y="84966"/>
                  <a:pt x="187881" y="83627"/>
                </a:cubicBezTo>
                <a:lnTo>
                  <a:pt x="227484" y="44023"/>
                </a:lnTo>
                <a:cubicBezTo>
                  <a:pt x="230877" y="40630"/>
                  <a:pt x="236547" y="41478"/>
                  <a:pt x="238244" y="45943"/>
                </a:cubicBezTo>
                <a:cubicBezTo>
                  <a:pt x="241280" y="53846"/>
                  <a:pt x="242932" y="62463"/>
                  <a:pt x="242932" y="71438"/>
                </a:cubicBezTo>
                <a:cubicBezTo>
                  <a:pt x="242932" y="98494"/>
                  <a:pt x="227886" y="122069"/>
                  <a:pt x="205651" y="134169"/>
                </a:cubicBezTo>
                <a:lnTo>
                  <a:pt x="242039" y="170557"/>
                </a:lnTo>
                <a:cubicBezTo>
                  <a:pt x="250388" y="178906"/>
                  <a:pt x="250388" y="192479"/>
                  <a:pt x="242039" y="200873"/>
                </a:cubicBezTo>
                <a:lnTo>
                  <a:pt x="215205" y="227707"/>
                </a:lnTo>
                <a:cubicBezTo>
                  <a:pt x="206856" y="236056"/>
                  <a:pt x="193283" y="236056"/>
                  <a:pt x="184889" y="227707"/>
                </a:cubicBezTo>
                <a:lnTo>
                  <a:pt x="128632" y="171450"/>
                </a:lnTo>
                <a:cubicBezTo>
                  <a:pt x="116398" y="159216"/>
                  <a:pt x="113630" y="141134"/>
                  <a:pt x="120372" y="126221"/>
                </a:cubicBezTo>
                <a:lnTo>
                  <a:pt x="79876" y="85725"/>
                </a:lnTo>
                <a:lnTo>
                  <a:pt x="57730" y="85725"/>
                </a:lnTo>
                <a:cubicBezTo>
                  <a:pt x="52953" y="85725"/>
                  <a:pt x="48488" y="83359"/>
                  <a:pt x="45854" y="79385"/>
                </a:cubicBezTo>
                <a:lnTo>
                  <a:pt x="10448" y="26298"/>
                </a:lnTo>
                <a:cubicBezTo>
                  <a:pt x="8573" y="23485"/>
                  <a:pt x="8930" y="19690"/>
                  <a:pt x="11341" y="17279"/>
                </a:cubicBezTo>
                <a:lnTo>
                  <a:pt x="31611" y="-2991"/>
                </a:lnTo>
                <a:cubicBezTo>
                  <a:pt x="34022" y="-5402"/>
                  <a:pt x="37773" y="-5760"/>
                  <a:pt x="40630" y="-3884"/>
                </a:cubicBezTo>
                <a:lnTo>
                  <a:pt x="93717" y="31477"/>
                </a:lnTo>
                <a:cubicBezTo>
                  <a:pt x="97691" y="34111"/>
                  <a:pt x="100057" y="38576"/>
                  <a:pt x="100057" y="43354"/>
                </a:cubicBezTo>
                <a:close/>
                <a:moveTo>
                  <a:pt x="96262" y="132427"/>
                </a:moveTo>
                <a:cubicBezTo>
                  <a:pt x="93449" y="148947"/>
                  <a:pt x="97334" y="166405"/>
                  <a:pt x="108049" y="180380"/>
                </a:cubicBezTo>
                <a:lnTo>
                  <a:pt x="65633" y="222751"/>
                </a:lnTo>
                <a:cubicBezTo>
                  <a:pt x="53087" y="235297"/>
                  <a:pt x="32727" y="235297"/>
                  <a:pt x="20181" y="222751"/>
                </a:cubicBezTo>
                <a:cubicBezTo>
                  <a:pt x="7635" y="210205"/>
                  <a:pt x="7635" y="189845"/>
                  <a:pt x="20181" y="177299"/>
                </a:cubicBezTo>
                <a:lnTo>
                  <a:pt x="80635" y="116845"/>
                </a:lnTo>
                <a:lnTo>
                  <a:pt x="96262" y="132472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3" name="Text 61"/>
          <p:cNvSpPr/>
          <p:nvPr/>
        </p:nvSpPr>
        <p:spPr>
          <a:xfrm>
            <a:off x="6256020" y="5181481"/>
            <a:ext cx="2571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Right Tool for Job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260782" y="5448181"/>
            <a:ext cx="2562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zone uses the best tool for its purpose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9071610" y="4758571"/>
            <a:ext cx="2731770" cy="1188720"/>
          </a:xfrm>
          <a:custGeom>
            <a:avLst/>
            <a:gdLst/>
            <a:ahLst/>
            <a:cxnLst/>
            <a:rect l="l" t="t" r="r" b="b"/>
            <a:pathLst>
              <a:path w="2731770" h="1188720">
                <a:moveTo>
                  <a:pt x="76197" y="0"/>
                </a:moveTo>
                <a:lnTo>
                  <a:pt x="2655573" y="0"/>
                </a:lnTo>
                <a:cubicBezTo>
                  <a:pt x="2697655" y="0"/>
                  <a:pt x="2731770" y="34115"/>
                  <a:pt x="2731770" y="76197"/>
                </a:cubicBezTo>
                <a:lnTo>
                  <a:pt x="2731770" y="1112523"/>
                </a:lnTo>
                <a:cubicBezTo>
                  <a:pt x="2731770" y="1154605"/>
                  <a:pt x="2697655" y="1188720"/>
                  <a:pt x="2655573" y="1188720"/>
                </a:cubicBezTo>
                <a:lnTo>
                  <a:pt x="76197" y="1188720"/>
                </a:lnTo>
                <a:cubicBezTo>
                  <a:pt x="34115" y="1188720"/>
                  <a:pt x="0" y="1154605"/>
                  <a:pt x="0" y="111252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6" name="Shape 64"/>
          <p:cNvSpPr/>
          <p:nvPr/>
        </p:nvSpPr>
        <p:spPr>
          <a:xfrm>
            <a:off x="10339388" y="4876681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9791" y="-11564"/>
                </a:moveTo>
                <a:cubicBezTo>
                  <a:pt x="103808" y="-15225"/>
                  <a:pt x="96262" y="-15225"/>
                  <a:pt x="90279" y="-11564"/>
                </a:cubicBezTo>
                <a:cubicBezTo>
                  <a:pt x="79385" y="-4911"/>
                  <a:pt x="72643" y="-3125"/>
                  <a:pt x="59874" y="-3393"/>
                </a:cubicBezTo>
                <a:cubicBezTo>
                  <a:pt x="52864" y="-3572"/>
                  <a:pt x="46345" y="223"/>
                  <a:pt x="42952" y="6385"/>
                </a:cubicBezTo>
                <a:cubicBezTo>
                  <a:pt x="36835" y="17591"/>
                  <a:pt x="31879" y="22547"/>
                  <a:pt x="20672" y="28664"/>
                </a:cubicBezTo>
                <a:cubicBezTo>
                  <a:pt x="14511" y="32013"/>
                  <a:pt x="10760" y="38576"/>
                  <a:pt x="10894" y="45586"/>
                </a:cubicBezTo>
                <a:cubicBezTo>
                  <a:pt x="11207" y="58356"/>
                  <a:pt x="9376" y="65097"/>
                  <a:pt x="2724" y="75992"/>
                </a:cubicBezTo>
                <a:cubicBezTo>
                  <a:pt x="-938" y="81975"/>
                  <a:pt x="-938" y="89520"/>
                  <a:pt x="2724" y="95503"/>
                </a:cubicBezTo>
                <a:cubicBezTo>
                  <a:pt x="9376" y="106397"/>
                  <a:pt x="11162" y="113139"/>
                  <a:pt x="10894" y="125909"/>
                </a:cubicBezTo>
                <a:cubicBezTo>
                  <a:pt x="10716" y="132918"/>
                  <a:pt x="14511" y="139437"/>
                  <a:pt x="20672" y="142830"/>
                </a:cubicBezTo>
                <a:cubicBezTo>
                  <a:pt x="30540" y="148233"/>
                  <a:pt x="35540" y="152698"/>
                  <a:pt x="40809" y="161359"/>
                </a:cubicBezTo>
                <a:lnTo>
                  <a:pt x="19065" y="204713"/>
                </a:lnTo>
                <a:cubicBezTo>
                  <a:pt x="16431" y="210026"/>
                  <a:pt x="18574" y="216456"/>
                  <a:pt x="23842" y="219090"/>
                </a:cubicBezTo>
                <a:lnTo>
                  <a:pt x="62240" y="238289"/>
                </a:lnTo>
                <a:cubicBezTo>
                  <a:pt x="67374" y="240834"/>
                  <a:pt x="73625" y="238914"/>
                  <a:pt x="76393" y="233913"/>
                </a:cubicBezTo>
                <a:lnTo>
                  <a:pt x="99968" y="191453"/>
                </a:lnTo>
                <a:lnTo>
                  <a:pt x="123542" y="233913"/>
                </a:lnTo>
                <a:cubicBezTo>
                  <a:pt x="126310" y="238914"/>
                  <a:pt x="132561" y="240878"/>
                  <a:pt x="137696" y="238289"/>
                </a:cubicBezTo>
                <a:lnTo>
                  <a:pt x="176093" y="219090"/>
                </a:lnTo>
                <a:cubicBezTo>
                  <a:pt x="181407" y="216456"/>
                  <a:pt x="183550" y="210026"/>
                  <a:pt x="180871" y="204713"/>
                </a:cubicBezTo>
                <a:lnTo>
                  <a:pt x="159172" y="161315"/>
                </a:lnTo>
                <a:cubicBezTo>
                  <a:pt x="164396" y="152653"/>
                  <a:pt x="169441" y="148188"/>
                  <a:pt x="179308" y="142786"/>
                </a:cubicBezTo>
                <a:cubicBezTo>
                  <a:pt x="185470" y="139437"/>
                  <a:pt x="189220" y="132874"/>
                  <a:pt x="189086" y="125864"/>
                </a:cubicBezTo>
                <a:cubicBezTo>
                  <a:pt x="188774" y="113094"/>
                  <a:pt x="190604" y="106353"/>
                  <a:pt x="197257" y="95458"/>
                </a:cubicBezTo>
                <a:cubicBezTo>
                  <a:pt x="200918" y="89475"/>
                  <a:pt x="200918" y="81930"/>
                  <a:pt x="197257" y="75947"/>
                </a:cubicBezTo>
                <a:cubicBezTo>
                  <a:pt x="190604" y="65053"/>
                  <a:pt x="188818" y="58311"/>
                  <a:pt x="189086" y="45541"/>
                </a:cubicBezTo>
                <a:cubicBezTo>
                  <a:pt x="189265" y="38532"/>
                  <a:pt x="185470" y="32013"/>
                  <a:pt x="179308" y="28620"/>
                </a:cubicBezTo>
                <a:cubicBezTo>
                  <a:pt x="168101" y="22503"/>
                  <a:pt x="163145" y="17547"/>
                  <a:pt x="157029" y="6340"/>
                </a:cubicBezTo>
                <a:cubicBezTo>
                  <a:pt x="153680" y="179"/>
                  <a:pt x="147117" y="-3572"/>
                  <a:pt x="140107" y="-3438"/>
                </a:cubicBezTo>
                <a:cubicBezTo>
                  <a:pt x="127337" y="-3125"/>
                  <a:pt x="120595" y="-4956"/>
                  <a:pt x="109701" y="-11609"/>
                </a:cubicBezTo>
                <a:close/>
                <a:moveTo>
                  <a:pt x="100013" y="42863"/>
                </a:moveTo>
                <a:cubicBezTo>
                  <a:pt x="123669" y="42863"/>
                  <a:pt x="142875" y="62069"/>
                  <a:pt x="142875" y="85725"/>
                </a:cubicBezTo>
                <a:cubicBezTo>
                  <a:pt x="142875" y="109381"/>
                  <a:pt x="123669" y="128588"/>
                  <a:pt x="100013" y="128588"/>
                </a:cubicBezTo>
                <a:cubicBezTo>
                  <a:pt x="76356" y="128588"/>
                  <a:pt x="57150" y="109381"/>
                  <a:pt x="57150" y="85725"/>
                </a:cubicBezTo>
                <a:cubicBezTo>
                  <a:pt x="57150" y="62069"/>
                  <a:pt x="76356" y="42863"/>
                  <a:pt x="100012" y="42863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7" name="Text 65"/>
          <p:cNvSpPr/>
          <p:nvPr/>
        </p:nvSpPr>
        <p:spPr>
          <a:xfrm>
            <a:off x="9151620" y="5181481"/>
            <a:ext cx="2571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Better Quality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9156382" y="5448181"/>
            <a:ext cx="25622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Catch problems early before they reach users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851" y="365851"/>
            <a:ext cx="11533467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kern="0" spc="58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ZONE 1: RAW/LANDING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5851" y="658533"/>
            <a:ext cx="11624930" cy="365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93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Raw Zone: Your Safety Net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5851" y="1097554"/>
            <a:ext cx="11542614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Immutable storage of original data - your foundation for recovery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9510" y="1467064"/>
            <a:ext cx="5650576" cy="2696325"/>
          </a:xfrm>
          <a:custGeom>
            <a:avLst/>
            <a:gdLst/>
            <a:ahLst/>
            <a:cxnLst/>
            <a:rect l="l" t="t" r="r" b="b"/>
            <a:pathLst>
              <a:path w="5650576" h="2696325">
                <a:moveTo>
                  <a:pt x="73178" y="0"/>
                </a:moveTo>
                <a:lnTo>
                  <a:pt x="5577398" y="0"/>
                </a:lnTo>
                <a:cubicBezTo>
                  <a:pt x="5617813" y="0"/>
                  <a:pt x="5650576" y="32763"/>
                  <a:pt x="5650576" y="73178"/>
                </a:cubicBezTo>
                <a:lnTo>
                  <a:pt x="5650576" y="2623147"/>
                </a:lnTo>
                <a:cubicBezTo>
                  <a:pt x="5650576" y="2663562"/>
                  <a:pt x="5617813" y="2696325"/>
                  <a:pt x="5577398" y="2696325"/>
                </a:cubicBezTo>
                <a:lnTo>
                  <a:pt x="73178" y="2696325"/>
                </a:lnTo>
                <a:cubicBezTo>
                  <a:pt x="32763" y="2696325"/>
                  <a:pt x="0" y="2663562"/>
                  <a:pt x="0" y="2623147"/>
                </a:cubicBezTo>
                <a:lnTo>
                  <a:pt x="0" y="73178"/>
                </a:lnTo>
                <a:cubicBezTo>
                  <a:pt x="0" y="32790"/>
                  <a:pt x="32790" y="0"/>
                  <a:pt x="73178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Text 4"/>
          <p:cNvSpPr/>
          <p:nvPr/>
        </p:nvSpPr>
        <p:spPr>
          <a:xfrm>
            <a:off x="482924" y="1580479"/>
            <a:ext cx="5515211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Purpose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82924" y="1946330"/>
            <a:ext cx="5496918" cy="713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2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Keeps data in its original form - </a:t>
            </a:r>
            <a:r>
              <a:rPr lang="en-US" sz="1152" dirty="0">
                <a:solidFill>
                  <a:srgbClr val="4FD1C5"/>
                </a:solidFill>
                <a:highlight>
                  <a:srgbClr val="4FD1C5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immutable and untouched </a:t>
            </a:r>
            <a:r>
              <a:rPr lang="en-US" sz="1152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This is your source of truth. When bugs occur or business rules change, you can always reprocess from raw.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82924" y="2769496"/>
            <a:ext cx="5423748" cy="1280480"/>
          </a:xfrm>
          <a:custGeom>
            <a:avLst/>
            <a:gdLst/>
            <a:ahLst/>
            <a:cxnLst/>
            <a:rect l="l" t="t" r="r" b="b"/>
            <a:pathLst>
              <a:path w="5423748" h="1280480">
                <a:moveTo>
                  <a:pt x="73167" y="0"/>
                </a:moveTo>
                <a:lnTo>
                  <a:pt x="5350581" y="0"/>
                </a:lnTo>
                <a:cubicBezTo>
                  <a:pt x="5390990" y="0"/>
                  <a:pt x="5423748" y="32758"/>
                  <a:pt x="5423748" y="73167"/>
                </a:cubicBezTo>
                <a:lnTo>
                  <a:pt x="5423748" y="1207313"/>
                </a:lnTo>
                <a:cubicBezTo>
                  <a:pt x="5423748" y="1247695"/>
                  <a:pt x="5390963" y="1280480"/>
                  <a:pt x="5350581" y="1280480"/>
                </a:cubicBezTo>
                <a:lnTo>
                  <a:pt x="73167" y="1280480"/>
                </a:lnTo>
                <a:cubicBezTo>
                  <a:pt x="32758" y="1280480"/>
                  <a:pt x="0" y="1247722"/>
                  <a:pt x="0" y="1207313"/>
                </a:cubicBezTo>
                <a:lnTo>
                  <a:pt x="0" y="73167"/>
                </a:lnTo>
                <a:cubicBezTo>
                  <a:pt x="0" y="32785"/>
                  <a:pt x="32785" y="0"/>
                  <a:pt x="73167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7"/>
          <p:cNvSpPr/>
          <p:nvPr/>
        </p:nvSpPr>
        <p:spPr>
          <a:xfrm>
            <a:off x="592679" y="2879251"/>
            <a:ext cx="5286554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Principles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0972" y="3245103"/>
            <a:ext cx="146341" cy="146341"/>
          </a:xfrm>
          <a:custGeom>
            <a:avLst/>
            <a:gdLst/>
            <a:ahLst/>
            <a:cxnLst/>
            <a:rect l="l" t="t" r="r" b="b"/>
            <a:pathLst>
              <a:path w="146341" h="146341">
                <a:moveTo>
                  <a:pt x="73170" y="146341"/>
                </a:moveTo>
                <a:cubicBezTo>
                  <a:pt x="113554" y="146341"/>
                  <a:pt x="146341" y="113554"/>
                  <a:pt x="146341" y="73170"/>
                </a:cubicBezTo>
                <a:cubicBezTo>
                  <a:pt x="146341" y="32787"/>
                  <a:pt x="113554" y="0"/>
                  <a:pt x="73170" y="0"/>
                </a:cubicBezTo>
                <a:cubicBezTo>
                  <a:pt x="32787" y="0"/>
                  <a:pt x="0" y="32787"/>
                  <a:pt x="0" y="73170"/>
                </a:cubicBezTo>
                <a:cubicBezTo>
                  <a:pt x="0" y="113554"/>
                  <a:pt x="32787" y="146341"/>
                  <a:pt x="73170" y="146341"/>
                </a:cubicBezTo>
                <a:close/>
                <a:moveTo>
                  <a:pt x="97294" y="60794"/>
                </a:moveTo>
                <a:lnTo>
                  <a:pt x="74428" y="97379"/>
                </a:lnTo>
                <a:cubicBezTo>
                  <a:pt x="73227" y="99294"/>
                  <a:pt x="71170" y="100495"/>
                  <a:pt x="68912" y="100609"/>
                </a:cubicBezTo>
                <a:cubicBezTo>
                  <a:pt x="66654" y="100723"/>
                  <a:pt x="64481" y="99695"/>
                  <a:pt x="63138" y="97865"/>
                </a:cubicBezTo>
                <a:lnTo>
                  <a:pt x="49419" y="79573"/>
                </a:lnTo>
                <a:cubicBezTo>
                  <a:pt x="47132" y="76543"/>
                  <a:pt x="47761" y="72256"/>
                  <a:pt x="50790" y="69969"/>
                </a:cubicBezTo>
                <a:cubicBezTo>
                  <a:pt x="53820" y="67683"/>
                  <a:pt x="58108" y="68311"/>
                  <a:pt x="60394" y="71341"/>
                </a:cubicBezTo>
                <a:lnTo>
                  <a:pt x="68111" y="81631"/>
                </a:lnTo>
                <a:lnTo>
                  <a:pt x="85661" y="53534"/>
                </a:lnTo>
                <a:cubicBezTo>
                  <a:pt x="87661" y="50333"/>
                  <a:pt x="91892" y="49333"/>
                  <a:pt x="95121" y="51362"/>
                </a:cubicBezTo>
                <a:cubicBezTo>
                  <a:pt x="98351" y="53391"/>
                  <a:pt x="99323" y="57593"/>
                  <a:pt x="97294" y="60823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Text 9"/>
          <p:cNvSpPr/>
          <p:nvPr/>
        </p:nvSpPr>
        <p:spPr>
          <a:xfrm>
            <a:off x="848775" y="3208518"/>
            <a:ext cx="2423766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Append-only</a:t>
            </a:r>
            <a:r>
              <a:rPr lang="en-US" sz="1152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never update or delete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0972" y="3501199"/>
            <a:ext cx="146341" cy="146341"/>
          </a:xfrm>
          <a:custGeom>
            <a:avLst/>
            <a:gdLst/>
            <a:ahLst/>
            <a:cxnLst/>
            <a:rect l="l" t="t" r="r" b="b"/>
            <a:pathLst>
              <a:path w="146341" h="146341">
                <a:moveTo>
                  <a:pt x="73170" y="146341"/>
                </a:moveTo>
                <a:cubicBezTo>
                  <a:pt x="113554" y="146341"/>
                  <a:pt x="146341" y="113554"/>
                  <a:pt x="146341" y="73170"/>
                </a:cubicBezTo>
                <a:cubicBezTo>
                  <a:pt x="146341" y="32787"/>
                  <a:pt x="113554" y="0"/>
                  <a:pt x="73170" y="0"/>
                </a:cubicBezTo>
                <a:cubicBezTo>
                  <a:pt x="32787" y="0"/>
                  <a:pt x="0" y="32787"/>
                  <a:pt x="0" y="73170"/>
                </a:cubicBezTo>
                <a:cubicBezTo>
                  <a:pt x="0" y="113554"/>
                  <a:pt x="32787" y="146341"/>
                  <a:pt x="73170" y="146341"/>
                </a:cubicBezTo>
                <a:close/>
                <a:moveTo>
                  <a:pt x="97294" y="60794"/>
                </a:moveTo>
                <a:lnTo>
                  <a:pt x="74428" y="97379"/>
                </a:lnTo>
                <a:cubicBezTo>
                  <a:pt x="73227" y="99294"/>
                  <a:pt x="71170" y="100495"/>
                  <a:pt x="68912" y="100609"/>
                </a:cubicBezTo>
                <a:cubicBezTo>
                  <a:pt x="66654" y="100723"/>
                  <a:pt x="64481" y="99695"/>
                  <a:pt x="63138" y="97865"/>
                </a:cubicBezTo>
                <a:lnTo>
                  <a:pt x="49419" y="79573"/>
                </a:lnTo>
                <a:cubicBezTo>
                  <a:pt x="47132" y="76543"/>
                  <a:pt x="47761" y="72256"/>
                  <a:pt x="50790" y="69969"/>
                </a:cubicBezTo>
                <a:cubicBezTo>
                  <a:pt x="53820" y="67683"/>
                  <a:pt x="58108" y="68311"/>
                  <a:pt x="60394" y="71341"/>
                </a:cubicBezTo>
                <a:lnTo>
                  <a:pt x="68111" y="81631"/>
                </a:lnTo>
                <a:lnTo>
                  <a:pt x="85661" y="53534"/>
                </a:lnTo>
                <a:cubicBezTo>
                  <a:pt x="87661" y="50333"/>
                  <a:pt x="91892" y="49333"/>
                  <a:pt x="95121" y="51362"/>
                </a:cubicBezTo>
                <a:cubicBezTo>
                  <a:pt x="98351" y="53391"/>
                  <a:pt x="99323" y="57593"/>
                  <a:pt x="97294" y="60823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11"/>
          <p:cNvSpPr/>
          <p:nvPr/>
        </p:nvSpPr>
        <p:spPr>
          <a:xfrm>
            <a:off x="848775" y="3464614"/>
            <a:ext cx="2798764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Preserve</a:t>
            </a:r>
            <a:r>
              <a:rPr lang="en-US" sz="1152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original timestamps and metadata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0972" y="3757295"/>
            <a:ext cx="146341" cy="146341"/>
          </a:xfrm>
          <a:custGeom>
            <a:avLst/>
            <a:gdLst/>
            <a:ahLst/>
            <a:cxnLst/>
            <a:rect l="l" t="t" r="r" b="b"/>
            <a:pathLst>
              <a:path w="146341" h="146341">
                <a:moveTo>
                  <a:pt x="73170" y="146341"/>
                </a:moveTo>
                <a:cubicBezTo>
                  <a:pt x="113554" y="146341"/>
                  <a:pt x="146341" y="113554"/>
                  <a:pt x="146341" y="73170"/>
                </a:cubicBezTo>
                <a:cubicBezTo>
                  <a:pt x="146341" y="32787"/>
                  <a:pt x="113554" y="0"/>
                  <a:pt x="73170" y="0"/>
                </a:cubicBezTo>
                <a:cubicBezTo>
                  <a:pt x="32787" y="0"/>
                  <a:pt x="0" y="32787"/>
                  <a:pt x="0" y="73170"/>
                </a:cubicBezTo>
                <a:cubicBezTo>
                  <a:pt x="0" y="113554"/>
                  <a:pt x="32787" y="146341"/>
                  <a:pt x="73170" y="146341"/>
                </a:cubicBezTo>
                <a:close/>
                <a:moveTo>
                  <a:pt x="97294" y="60794"/>
                </a:moveTo>
                <a:lnTo>
                  <a:pt x="74428" y="97379"/>
                </a:lnTo>
                <a:cubicBezTo>
                  <a:pt x="73227" y="99294"/>
                  <a:pt x="71170" y="100495"/>
                  <a:pt x="68912" y="100609"/>
                </a:cubicBezTo>
                <a:cubicBezTo>
                  <a:pt x="66654" y="100723"/>
                  <a:pt x="64481" y="99695"/>
                  <a:pt x="63138" y="97865"/>
                </a:cubicBezTo>
                <a:lnTo>
                  <a:pt x="49419" y="79573"/>
                </a:lnTo>
                <a:cubicBezTo>
                  <a:pt x="47132" y="76543"/>
                  <a:pt x="47761" y="72256"/>
                  <a:pt x="50790" y="69969"/>
                </a:cubicBezTo>
                <a:cubicBezTo>
                  <a:pt x="53820" y="67683"/>
                  <a:pt x="58108" y="68311"/>
                  <a:pt x="60394" y="71341"/>
                </a:cubicBezTo>
                <a:lnTo>
                  <a:pt x="68111" y="81631"/>
                </a:lnTo>
                <a:lnTo>
                  <a:pt x="85661" y="53534"/>
                </a:lnTo>
                <a:cubicBezTo>
                  <a:pt x="87661" y="50333"/>
                  <a:pt x="91892" y="49333"/>
                  <a:pt x="95121" y="51362"/>
                </a:cubicBezTo>
                <a:cubicBezTo>
                  <a:pt x="98351" y="53391"/>
                  <a:pt x="99323" y="57593"/>
                  <a:pt x="97294" y="60823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3"/>
          <p:cNvSpPr/>
          <p:nvPr/>
        </p:nvSpPr>
        <p:spPr>
          <a:xfrm>
            <a:off x="848775" y="3720710"/>
            <a:ext cx="2990836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Enable replay</a:t>
            </a:r>
            <a:r>
              <a:rPr lang="en-US" sz="1152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of entire pipeline from any point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74315" y="1467064"/>
            <a:ext cx="5650576" cy="1799989"/>
          </a:xfrm>
          <a:custGeom>
            <a:avLst/>
            <a:gdLst/>
            <a:ahLst/>
            <a:cxnLst/>
            <a:rect l="l" t="t" r="r" b="b"/>
            <a:pathLst>
              <a:path w="5650576" h="1799989">
                <a:moveTo>
                  <a:pt x="73170" y="0"/>
                </a:moveTo>
                <a:lnTo>
                  <a:pt x="5577406" y="0"/>
                </a:lnTo>
                <a:cubicBezTo>
                  <a:pt x="5617817" y="0"/>
                  <a:pt x="5650576" y="32759"/>
                  <a:pt x="5650576" y="73170"/>
                </a:cubicBezTo>
                <a:lnTo>
                  <a:pt x="5650576" y="1726820"/>
                </a:lnTo>
                <a:cubicBezTo>
                  <a:pt x="5650576" y="1767230"/>
                  <a:pt x="5617817" y="1799989"/>
                  <a:pt x="5577406" y="1799989"/>
                </a:cubicBezTo>
                <a:lnTo>
                  <a:pt x="73170" y="1799989"/>
                </a:lnTo>
                <a:cubicBezTo>
                  <a:pt x="32759" y="1799989"/>
                  <a:pt x="0" y="1767230"/>
                  <a:pt x="0" y="1726820"/>
                </a:cubicBezTo>
                <a:lnTo>
                  <a:pt x="0" y="73170"/>
                </a:lnTo>
                <a:cubicBezTo>
                  <a:pt x="0" y="32786"/>
                  <a:pt x="32786" y="0"/>
                  <a:pt x="7317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7" name="Text 15"/>
          <p:cNvSpPr/>
          <p:nvPr/>
        </p:nvSpPr>
        <p:spPr>
          <a:xfrm>
            <a:off x="6287729" y="1580479"/>
            <a:ext cx="5506065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Tools I Use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87729" y="1909745"/>
            <a:ext cx="5423748" cy="585362"/>
          </a:xfrm>
          <a:custGeom>
            <a:avLst/>
            <a:gdLst/>
            <a:ahLst/>
            <a:cxnLst/>
            <a:rect l="l" t="t" r="r" b="b"/>
            <a:pathLst>
              <a:path w="5423748" h="585362">
                <a:moveTo>
                  <a:pt x="36585" y="0"/>
                </a:moveTo>
                <a:lnTo>
                  <a:pt x="5387163" y="0"/>
                </a:lnTo>
                <a:cubicBezTo>
                  <a:pt x="5407368" y="0"/>
                  <a:pt x="5423748" y="16380"/>
                  <a:pt x="5423748" y="36585"/>
                </a:cubicBezTo>
                <a:lnTo>
                  <a:pt x="5423748" y="548777"/>
                </a:lnTo>
                <a:cubicBezTo>
                  <a:pt x="5423748" y="568983"/>
                  <a:pt x="5407368" y="585362"/>
                  <a:pt x="5387163" y="585362"/>
                </a:cubicBezTo>
                <a:lnTo>
                  <a:pt x="36585" y="585362"/>
                </a:lnTo>
                <a:cubicBezTo>
                  <a:pt x="16393" y="585362"/>
                  <a:pt x="0" y="568969"/>
                  <a:pt x="0" y="548777"/>
                </a:cubicBezTo>
                <a:lnTo>
                  <a:pt x="0" y="36585"/>
                </a:lnTo>
                <a:cubicBezTo>
                  <a:pt x="0" y="16393"/>
                  <a:pt x="16393" y="0"/>
                  <a:pt x="36585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Shape 17"/>
          <p:cNvSpPr/>
          <p:nvPr/>
        </p:nvSpPr>
        <p:spPr>
          <a:xfrm>
            <a:off x="6394055" y="2010354"/>
            <a:ext cx="144054" cy="164633"/>
          </a:xfrm>
          <a:custGeom>
            <a:avLst/>
            <a:gdLst/>
            <a:ahLst/>
            <a:cxnLst/>
            <a:rect l="l" t="t" r="r" b="b"/>
            <a:pathLst>
              <a:path w="144054" h="164633">
                <a:moveTo>
                  <a:pt x="20579" y="10290"/>
                </a:moveTo>
                <a:cubicBezTo>
                  <a:pt x="9228" y="10290"/>
                  <a:pt x="0" y="19518"/>
                  <a:pt x="0" y="30869"/>
                </a:cubicBezTo>
                <a:lnTo>
                  <a:pt x="0" y="83635"/>
                </a:lnTo>
                <a:cubicBezTo>
                  <a:pt x="5820" y="79551"/>
                  <a:pt x="12926" y="77172"/>
                  <a:pt x="20579" y="77172"/>
                </a:cubicBezTo>
                <a:lnTo>
                  <a:pt x="123475" y="77172"/>
                </a:lnTo>
                <a:cubicBezTo>
                  <a:pt x="131128" y="77172"/>
                  <a:pt x="138234" y="79551"/>
                  <a:pt x="144054" y="83635"/>
                </a:cubicBezTo>
                <a:lnTo>
                  <a:pt x="144054" y="30869"/>
                </a:lnTo>
                <a:cubicBezTo>
                  <a:pt x="144054" y="19518"/>
                  <a:pt x="134826" y="10290"/>
                  <a:pt x="123475" y="10290"/>
                </a:cubicBezTo>
                <a:lnTo>
                  <a:pt x="20579" y="10290"/>
                </a:lnTo>
                <a:close/>
                <a:moveTo>
                  <a:pt x="144054" y="113185"/>
                </a:moveTo>
                <a:cubicBezTo>
                  <a:pt x="144054" y="101835"/>
                  <a:pt x="134826" y="92606"/>
                  <a:pt x="123475" y="92606"/>
                </a:cubicBezTo>
                <a:lnTo>
                  <a:pt x="20579" y="92606"/>
                </a:lnTo>
                <a:cubicBezTo>
                  <a:pt x="9228" y="92606"/>
                  <a:pt x="0" y="101835"/>
                  <a:pt x="0" y="113185"/>
                </a:cubicBezTo>
                <a:lnTo>
                  <a:pt x="0" y="133764"/>
                </a:lnTo>
                <a:cubicBezTo>
                  <a:pt x="0" y="145115"/>
                  <a:pt x="9228" y="154344"/>
                  <a:pt x="20579" y="154344"/>
                </a:cubicBezTo>
                <a:lnTo>
                  <a:pt x="123475" y="154344"/>
                </a:lnTo>
                <a:cubicBezTo>
                  <a:pt x="134826" y="154344"/>
                  <a:pt x="144054" y="145115"/>
                  <a:pt x="144054" y="133764"/>
                </a:cubicBezTo>
                <a:lnTo>
                  <a:pt x="144054" y="113185"/>
                </a:lnTo>
                <a:close/>
                <a:moveTo>
                  <a:pt x="72027" y="123475"/>
                </a:moveTo>
                <a:cubicBezTo>
                  <a:pt x="72027" y="117796"/>
                  <a:pt x="76638" y="113185"/>
                  <a:pt x="82317" y="113185"/>
                </a:cubicBezTo>
                <a:cubicBezTo>
                  <a:pt x="87996" y="113185"/>
                  <a:pt x="92606" y="117796"/>
                  <a:pt x="92606" y="123475"/>
                </a:cubicBezTo>
                <a:cubicBezTo>
                  <a:pt x="92606" y="129154"/>
                  <a:pt x="87996" y="133764"/>
                  <a:pt x="82317" y="133764"/>
                </a:cubicBezTo>
                <a:cubicBezTo>
                  <a:pt x="76638" y="133764"/>
                  <a:pt x="72027" y="129154"/>
                  <a:pt x="72027" y="123475"/>
                </a:cubicBezTo>
                <a:close/>
                <a:moveTo>
                  <a:pt x="113185" y="113185"/>
                </a:moveTo>
                <a:cubicBezTo>
                  <a:pt x="118864" y="113185"/>
                  <a:pt x="123475" y="117796"/>
                  <a:pt x="123475" y="123475"/>
                </a:cubicBezTo>
                <a:cubicBezTo>
                  <a:pt x="123475" y="129154"/>
                  <a:pt x="118864" y="133764"/>
                  <a:pt x="113185" y="133764"/>
                </a:cubicBezTo>
                <a:cubicBezTo>
                  <a:pt x="107506" y="133764"/>
                  <a:pt x="102896" y="129154"/>
                  <a:pt x="102896" y="123475"/>
                </a:cubicBezTo>
                <a:cubicBezTo>
                  <a:pt x="102896" y="117796"/>
                  <a:pt x="107506" y="113185"/>
                  <a:pt x="113185" y="113185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Text 18"/>
          <p:cNvSpPr/>
          <p:nvPr/>
        </p:nvSpPr>
        <p:spPr>
          <a:xfrm>
            <a:off x="6639861" y="1982915"/>
            <a:ext cx="1015238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Object Storage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360900" y="2239011"/>
            <a:ext cx="534143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ADLS Gen2 for batch files (Parquet format)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87729" y="2568278"/>
            <a:ext cx="5423748" cy="585362"/>
          </a:xfrm>
          <a:custGeom>
            <a:avLst/>
            <a:gdLst/>
            <a:ahLst/>
            <a:cxnLst/>
            <a:rect l="l" t="t" r="r" b="b"/>
            <a:pathLst>
              <a:path w="5423748" h="585362">
                <a:moveTo>
                  <a:pt x="36585" y="0"/>
                </a:moveTo>
                <a:lnTo>
                  <a:pt x="5387163" y="0"/>
                </a:lnTo>
                <a:cubicBezTo>
                  <a:pt x="5407368" y="0"/>
                  <a:pt x="5423748" y="16380"/>
                  <a:pt x="5423748" y="36585"/>
                </a:cubicBezTo>
                <a:lnTo>
                  <a:pt x="5423748" y="548777"/>
                </a:lnTo>
                <a:cubicBezTo>
                  <a:pt x="5423748" y="568983"/>
                  <a:pt x="5407368" y="585362"/>
                  <a:pt x="5387163" y="585362"/>
                </a:cubicBezTo>
                <a:lnTo>
                  <a:pt x="36585" y="585362"/>
                </a:lnTo>
                <a:cubicBezTo>
                  <a:pt x="16393" y="585362"/>
                  <a:pt x="0" y="568969"/>
                  <a:pt x="0" y="548777"/>
                </a:cubicBezTo>
                <a:lnTo>
                  <a:pt x="0" y="36585"/>
                </a:lnTo>
                <a:cubicBezTo>
                  <a:pt x="0" y="16393"/>
                  <a:pt x="16393" y="0"/>
                  <a:pt x="36585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Shape 21"/>
          <p:cNvSpPr/>
          <p:nvPr/>
        </p:nvSpPr>
        <p:spPr>
          <a:xfrm>
            <a:off x="6383765" y="2668887"/>
            <a:ext cx="164633" cy="164633"/>
          </a:xfrm>
          <a:custGeom>
            <a:avLst/>
            <a:gdLst/>
            <a:ahLst/>
            <a:cxnLst/>
            <a:rect l="l" t="t" r="r" b="b"/>
            <a:pathLst>
              <a:path w="164633" h="164633">
                <a:moveTo>
                  <a:pt x="0" y="30869"/>
                </a:moveTo>
                <a:cubicBezTo>
                  <a:pt x="0" y="25177"/>
                  <a:pt x="4598" y="20579"/>
                  <a:pt x="10290" y="20579"/>
                </a:cubicBezTo>
                <a:lnTo>
                  <a:pt x="133764" y="20579"/>
                </a:lnTo>
                <a:cubicBezTo>
                  <a:pt x="139456" y="20579"/>
                  <a:pt x="144054" y="25177"/>
                  <a:pt x="144054" y="30869"/>
                </a:cubicBezTo>
                <a:cubicBezTo>
                  <a:pt x="144054" y="36560"/>
                  <a:pt x="139456" y="41158"/>
                  <a:pt x="133764" y="41158"/>
                </a:cubicBezTo>
                <a:lnTo>
                  <a:pt x="10290" y="41158"/>
                </a:lnTo>
                <a:cubicBezTo>
                  <a:pt x="4598" y="41158"/>
                  <a:pt x="0" y="36560"/>
                  <a:pt x="0" y="30869"/>
                </a:cubicBezTo>
                <a:close/>
                <a:moveTo>
                  <a:pt x="20579" y="82317"/>
                </a:moveTo>
                <a:cubicBezTo>
                  <a:pt x="20579" y="76625"/>
                  <a:pt x="25177" y="72027"/>
                  <a:pt x="30869" y="72027"/>
                </a:cubicBezTo>
                <a:lnTo>
                  <a:pt x="154344" y="72027"/>
                </a:lnTo>
                <a:cubicBezTo>
                  <a:pt x="160035" y="72027"/>
                  <a:pt x="164633" y="76625"/>
                  <a:pt x="164633" y="82317"/>
                </a:cubicBezTo>
                <a:cubicBezTo>
                  <a:pt x="164633" y="88008"/>
                  <a:pt x="160035" y="92606"/>
                  <a:pt x="154344" y="92606"/>
                </a:cubicBezTo>
                <a:lnTo>
                  <a:pt x="30869" y="92606"/>
                </a:lnTo>
                <a:cubicBezTo>
                  <a:pt x="25177" y="92606"/>
                  <a:pt x="20579" y="88008"/>
                  <a:pt x="20579" y="82317"/>
                </a:cubicBezTo>
                <a:close/>
                <a:moveTo>
                  <a:pt x="144054" y="133764"/>
                </a:moveTo>
                <a:cubicBezTo>
                  <a:pt x="144054" y="139456"/>
                  <a:pt x="139456" y="144054"/>
                  <a:pt x="133764" y="144054"/>
                </a:cubicBezTo>
                <a:lnTo>
                  <a:pt x="10290" y="144054"/>
                </a:lnTo>
                <a:cubicBezTo>
                  <a:pt x="4598" y="144054"/>
                  <a:pt x="0" y="139456"/>
                  <a:pt x="0" y="133764"/>
                </a:cubicBezTo>
                <a:cubicBezTo>
                  <a:pt x="0" y="128073"/>
                  <a:pt x="4598" y="123475"/>
                  <a:pt x="10290" y="123475"/>
                </a:cubicBezTo>
                <a:lnTo>
                  <a:pt x="133764" y="123475"/>
                </a:lnTo>
                <a:cubicBezTo>
                  <a:pt x="139456" y="123475"/>
                  <a:pt x="144054" y="128073"/>
                  <a:pt x="144054" y="13376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Text 22"/>
          <p:cNvSpPr/>
          <p:nvPr/>
        </p:nvSpPr>
        <p:spPr>
          <a:xfrm>
            <a:off x="6639861" y="2641448"/>
            <a:ext cx="420729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Kafka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60900" y="2897544"/>
            <a:ext cx="534143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 streaming events with retention period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174315" y="3384127"/>
            <a:ext cx="5650576" cy="729874"/>
          </a:xfrm>
          <a:custGeom>
            <a:avLst/>
            <a:gdLst/>
            <a:ahLst/>
            <a:cxnLst/>
            <a:rect l="l" t="t" r="r" b="b"/>
            <a:pathLst>
              <a:path w="5650576" h="729874">
                <a:moveTo>
                  <a:pt x="73170" y="0"/>
                </a:moveTo>
                <a:lnTo>
                  <a:pt x="5577406" y="0"/>
                </a:lnTo>
                <a:cubicBezTo>
                  <a:pt x="5617817" y="0"/>
                  <a:pt x="5650576" y="32759"/>
                  <a:pt x="5650576" y="73170"/>
                </a:cubicBezTo>
                <a:lnTo>
                  <a:pt x="5650576" y="656704"/>
                </a:lnTo>
                <a:cubicBezTo>
                  <a:pt x="5650576" y="697114"/>
                  <a:pt x="5617817" y="729874"/>
                  <a:pt x="5577406" y="729874"/>
                </a:cubicBezTo>
                <a:lnTo>
                  <a:pt x="73170" y="729874"/>
                </a:lnTo>
                <a:cubicBezTo>
                  <a:pt x="32759" y="729874"/>
                  <a:pt x="0" y="697114"/>
                  <a:pt x="0" y="656704"/>
                </a:cubicBezTo>
                <a:lnTo>
                  <a:pt x="0" y="73170"/>
                </a:lnTo>
                <a:cubicBezTo>
                  <a:pt x="0" y="32786"/>
                  <a:pt x="32786" y="0"/>
                  <a:pt x="73170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7" name="Shape 25"/>
          <p:cNvSpPr/>
          <p:nvPr/>
        </p:nvSpPr>
        <p:spPr>
          <a:xfrm>
            <a:off x="6331174" y="3524980"/>
            <a:ext cx="123475" cy="164633"/>
          </a:xfrm>
          <a:custGeom>
            <a:avLst/>
            <a:gdLst/>
            <a:ahLst/>
            <a:cxnLst/>
            <a:rect l="l" t="t" r="r" b="b"/>
            <a:pathLst>
              <a:path w="123475" h="164633">
                <a:moveTo>
                  <a:pt x="0" y="20579"/>
                </a:moveTo>
                <a:cubicBezTo>
                  <a:pt x="0" y="9228"/>
                  <a:pt x="9228" y="0"/>
                  <a:pt x="20579" y="0"/>
                </a:cubicBezTo>
                <a:lnTo>
                  <a:pt x="68651" y="0"/>
                </a:lnTo>
                <a:cubicBezTo>
                  <a:pt x="74117" y="0"/>
                  <a:pt x="79358" y="2154"/>
                  <a:pt x="83217" y="6013"/>
                </a:cubicBezTo>
                <a:lnTo>
                  <a:pt x="117462" y="40290"/>
                </a:lnTo>
                <a:cubicBezTo>
                  <a:pt x="121320" y="44149"/>
                  <a:pt x="123475" y="49390"/>
                  <a:pt x="123475" y="54856"/>
                </a:cubicBezTo>
                <a:lnTo>
                  <a:pt x="123475" y="144054"/>
                </a:lnTo>
                <a:cubicBezTo>
                  <a:pt x="123475" y="155405"/>
                  <a:pt x="114246" y="164633"/>
                  <a:pt x="102896" y="164633"/>
                </a:cubicBezTo>
                <a:lnTo>
                  <a:pt x="20579" y="164633"/>
                </a:lnTo>
                <a:cubicBezTo>
                  <a:pt x="9228" y="164633"/>
                  <a:pt x="0" y="155405"/>
                  <a:pt x="0" y="144054"/>
                </a:cubicBezTo>
                <a:lnTo>
                  <a:pt x="0" y="20579"/>
                </a:lnTo>
                <a:close/>
                <a:moveTo>
                  <a:pt x="66882" y="18811"/>
                </a:moveTo>
                <a:lnTo>
                  <a:pt x="66882" y="48875"/>
                </a:lnTo>
                <a:cubicBezTo>
                  <a:pt x="66882" y="53152"/>
                  <a:pt x="70323" y="56593"/>
                  <a:pt x="74599" y="56593"/>
                </a:cubicBezTo>
                <a:lnTo>
                  <a:pt x="104664" y="56593"/>
                </a:lnTo>
                <a:lnTo>
                  <a:pt x="66882" y="18811"/>
                </a:lnTo>
                <a:close/>
                <a:moveTo>
                  <a:pt x="49583" y="95050"/>
                </a:moveTo>
                <a:cubicBezTo>
                  <a:pt x="52348" y="91802"/>
                  <a:pt x="51994" y="86947"/>
                  <a:pt x="48747" y="84182"/>
                </a:cubicBezTo>
                <a:cubicBezTo>
                  <a:pt x="45499" y="81416"/>
                  <a:pt x="40644" y="81770"/>
                  <a:pt x="37878" y="85018"/>
                </a:cubicBezTo>
                <a:lnTo>
                  <a:pt x="22444" y="103024"/>
                </a:lnTo>
                <a:cubicBezTo>
                  <a:pt x="19968" y="105918"/>
                  <a:pt x="19968" y="110163"/>
                  <a:pt x="22444" y="113057"/>
                </a:cubicBezTo>
                <a:lnTo>
                  <a:pt x="37878" y="131063"/>
                </a:lnTo>
                <a:cubicBezTo>
                  <a:pt x="40644" y="134311"/>
                  <a:pt x="45531" y="134665"/>
                  <a:pt x="48747" y="131899"/>
                </a:cubicBezTo>
                <a:cubicBezTo>
                  <a:pt x="51962" y="129134"/>
                  <a:pt x="52348" y="124247"/>
                  <a:pt x="49583" y="121031"/>
                </a:cubicBezTo>
                <a:lnTo>
                  <a:pt x="38457" y="108041"/>
                </a:lnTo>
                <a:lnTo>
                  <a:pt x="49583" y="95050"/>
                </a:lnTo>
                <a:close/>
                <a:moveTo>
                  <a:pt x="85596" y="85018"/>
                </a:moveTo>
                <a:cubicBezTo>
                  <a:pt x="82831" y="81770"/>
                  <a:pt x="77944" y="81416"/>
                  <a:pt x="74728" y="84182"/>
                </a:cubicBezTo>
                <a:cubicBezTo>
                  <a:pt x="71513" y="86947"/>
                  <a:pt x="71127" y="91834"/>
                  <a:pt x="73892" y="95050"/>
                </a:cubicBezTo>
                <a:lnTo>
                  <a:pt x="85018" y="108041"/>
                </a:lnTo>
                <a:lnTo>
                  <a:pt x="73892" y="121031"/>
                </a:lnTo>
                <a:cubicBezTo>
                  <a:pt x="71127" y="124279"/>
                  <a:pt x="71480" y="129134"/>
                  <a:pt x="74728" y="131899"/>
                </a:cubicBezTo>
                <a:cubicBezTo>
                  <a:pt x="77976" y="134665"/>
                  <a:pt x="82831" y="134311"/>
                  <a:pt x="85596" y="131063"/>
                </a:cubicBezTo>
                <a:lnTo>
                  <a:pt x="101031" y="113057"/>
                </a:lnTo>
                <a:cubicBezTo>
                  <a:pt x="103507" y="110163"/>
                  <a:pt x="103507" y="105918"/>
                  <a:pt x="101031" y="103024"/>
                </a:cubicBezTo>
                <a:lnTo>
                  <a:pt x="85596" y="85018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Text 26"/>
          <p:cNvSpPr/>
          <p:nvPr/>
        </p:nvSpPr>
        <p:spPr>
          <a:xfrm>
            <a:off x="6566691" y="3497541"/>
            <a:ext cx="841458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Parquet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287729" y="3790222"/>
            <a:ext cx="5487772" cy="210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8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60-70% storage savings</a:t>
            </a:r>
            <a:r>
              <a:rPr lang="en-US" sz="1008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vs CSV. Structured, compressed, and query-efficient.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69510" y="4280463"/>
            <a:ext cx="5650576" cy="2211572"/>
          </a:xfrm>
          <a:custGeom>
            <a:avLst/>
            <a:gdLst/>
            <a:ahLst/>
            <a:cxnLst/>
            <a:rect l="l" t="t" r="r" b="b"/>
            <a:pathLst>
              <a:path w="5650576" h="2211572">
                <a:moveTo>
                  <a:pt x="73181" y="0"/>
                </a:moveTo>
                <a:lnTo>
                  <a:pt x="5577395" y="0"/>
                </a:lnTo>
                <a:cubicBezTo>
                  <a:pt x="5617812" y="0"/>
                  <a:pt x="5650576" y="32764"/>
                  <a:pt x="5650576" y="73181"/>
                </a:cubicBezTo>
                <a:lnTo>
                  <a:pt x="5650576" y="2138391"/>
                </a:lnTo>
                <a:cubicBezTo>
                  <a:pt x="5650576" y="2178781"/>
                  <a:pt x="5617785" y="2211572"/>
                  <a:pt x="5577395" y="2211572"/>
                </a:cubicBezTo>
                <a:lnTo>
                  <a:pt x="73181" y="2211572"/>
                </a:lnTo>
                <a:cubicBezTo>
                  <a:pt x="32764" y="2211572"/>
                  <a:pt x="0" y="2178808"/>
                  <a:pt x="0" y="2138391"/>
                </a:cubicBezTo>
                <a:lnTo>
                  <a:pt x="0" y="73181"/>
                </a:lnTo>
                <a:cubicBezTo>
                  <a:pt x="0" y="32791"/>
                  <a:pt x="32791" y="0"/>
                  <a:pt x="73181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31" name="Text 29"/>
          <p:cNvSpPr/>
          <p:nvPr/>
        </p:nvSpPr>
        <p:spPr>
          <a:xfrm>
            <a:off x="482924" y="4393877"/>
            <a:ext cx="5506065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Organized Storage Paths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82924" y="4723144"/>
            <a:ext cx="5423748" cy="951214"/>
          </a:xfrm>
          <a:custGeom>
            <a:avLst/>
            <a:gdLst/>
            <a:ahLst/>
            <a:cxnLst/>
            <a:rect l="l" t="t" r="r" b="b"/>
            <a:pathLst>
              <a:path w="5423748" h="951214">
                <a:moveTo>
                  <a:pt x="36584" y="0"/>
                </a:moveTo>
                <a:lnTo>
                  <a:pt x="5387164" y="0"/>
                </a:lnTo>
                <a:cubicBezTo>
                  <a:pt x="5407369" y="0"/>
                  <a:pt x="5423748" y="16379"/>
                  <a:pt x="5423748" y="36584"/>
                </a:cubicBezTo>
                <a:lnTo>
                  <a:pt x="5423748" y="914630"/>
                </a:lnTo>
                <a:cubicBezTo>
                  <a:pt x="5423748" y="934835"/>
                  <a:pt x="5407369" y="951214"/>
                  <a:pt x="5387164" y="951214"/>
                </a:cubicBezTo>
                <a:lnTo>
                  <a:pt x="36584" y="951214"/>
                </a:lnTo>
                <a:cubicBezTo>
                  <a:pt x="16379" y="951214"/>
                  <a:pt x="0" y="934835"/>
                  <a:pt x="0" y="914630"/>
                </a:cubicBezTo>
                <a:lnTo>
                  <a:pt x="0" y="36584"/>
                </a:lnTo>
                <a:cubicBezTo>
                  <a:pt x="0" y="16393"/>
                  <a:pt x="16393" y="0"/>
                  <a:pt x="36584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Text 31"/>
          <p:cNvSpPr/>
          <p:nvPr/>
        </p:nvSpPr>
        <p:spPr>
          <a:xfrm>
            <a:off x="556094" y="4796314"/>
            <a:ext cx="534143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adls://raw-zone/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02435" y="5015825"/>
            <a:ext cx="519509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transactions/2024/11/20/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02435" y="5217043"/>
            <a:ext cx="519509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customers/2024/11/21/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02435" y="5418262"/>
            <a:ext cx="519509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└── payments/2024/11/22/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82924" y="5747528"/>
            <a:ext cx="5487772" cy="210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8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structure enables easy date range processing and simplifies troubleshooting.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88949" y="4276804"/>
            <a:ext cx="5643259" cy="2222548"/>
          </a:xfrm>
          <a:custGeom>
            <a:avLst/>
            <a:gdLst/>
            <a:ahLst/>
            <a:cxnLst/>
            <a:rect l="l" t="t" r="r" b="b"/>
            <a:pathLst>
              <a:path w="5643259" h="2222548">
                <a:moveTo>
                  <a:pt x="36585" y="0"/>
                </a:moveTo>
                <a:lnTo>
                  <a:pt x="5570093" y="0"/>
                </a:lnTo>
                <a:cubicBezTo>
                  <a:pt x="5610501" y="0"/>
                  <a:pt x="5643259" y="32758"/>
                  <a:pt x="5643259" y="73166"/>
                </a:cubicBezTo>
                <a:lnTo>
                  <a:pt x="5643259" y="2149381"/>
                </a:lnTo>
                <a:cubicBezTo>
                  <a:pt x="5643259" y="2189790"/>
                  <a:pt x="5610501" y="2222548"/>
                  <a:pt x="5570093" y="2222548"/>
                </a:cubicBezTo>
                <a:lnTo>
                  <a:pt x="36585" y="2222548"/>
                </a:lnTo>
                <a:cubicBezTo>
                  <a:pt x="16380" y="2222548"/>
                  <a:pt x="0" y="2206168"/>
                  <a:pt x="0" y="2185962"/>
                </a:cubicBezTo>
                <a:lnTo>
                  <a:pt x="0" y="36585"/>
                </a:lnTo>
                <a:cubicBezTo>
                  <a:pt x="0" y="16393"/>
                  <a:pt x="16393" y="0"/>
                  <a:pt x="3658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9" name="Shape 37"/>
          <p:cNvSpPr/>
          <p:nvPr/>
        </p:nvSpPr>
        <p:spPr>
          <a:xfrm>
            <a:off x="6188949" y="4276804"/>
            <a:ext cx="36585" cy="2222548"/>
          </a:xfrm>
          <a:custGeom>
            <a:avLst/>
            <a:gdLst/>
            <a:ahLst/>
            <a:cxnLst/>
            <a:rect l="l" t="t" r="r" b="b"/>
            <a:pathLst>
              <a:path w="36585" h="2222548">
                <a:moveTo>
                  <a:pt x="36585" y="0"/>
                </a:moveTo>
                <a:lnTo>
                  <a:pt x="36585" y="0"/>
                </a:lnTo>
                <a:lnTo>
                  <a:pt x="36585" y="2222548"/>
                </a:lnTo>
                <a:lnTo>
                  <a:pt x="36585" y="2222548"/>
                </a:lnTo>
                <a:cubicBezTo>
                  <a:pt x="16380" y="2222548"/>
                  <a:pt x="0" y="2206168"/>
                  <a:pt x="0" y="2185962"/>
                </a:cubicBezTo>
                <a:lnTo>
                  <a:pt x="0" y="36585"/>
                </a:lnTo>
                <a:cubicBezTo>
                  <a:pt x="0" y="16393"/>
                  <a:pt x="16393" y="0"/>
                  <a:pt x="36585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0" name="Shape 38"/>
          <p:cNvSpPr/>
          <p:nvPr/>
        </p:nvSpPr>
        <p:spPr>
          <a:xfrm>
            <a:off x="6339863" y="4423145"/>
            <a:ext cx="182926" cy="182926"/>
          </a:xfrm>
          <a:custGeom>
            <a:avLst/>
            <a:gdLst/>
            <a:ahLst/>
            <a:cxnLst/>
            <a:rect l="l" t="t" r="r" b="b"/>
            <a:pathLst>
              <a:path w="182926" h="182926">
                <a:moveTo>
                  <a:pt x="91463" y="0"/>
                </a:moveTo>
                <a:cubicBezTo>
                  <a:pt x="93106" y="0"/>
                  <a:pt x="94750" y="357"/>
                  <a:pt x="96250" y="1036"/>
                </a:cubicBezTo>
                <a:lnTo>
                  <a:pt x="163561" y="29583"/>
                </a:lnTo>
                <a:cubicBezTo>
                  <a:pt x="171421" y="32905"/>
                  <a:pt x="177281" y="40658"/>
                  <a:pt x="177245" y="50019"/>
                </a:cubicBezTo>
                <a:cubicBezTo>
                  <a:pt x="177066" y="85461"/>
                  <a:pt x="162489" y="150306"/>
                  <a:pt x="100931" y="179782"/>
                </a:cubicBezTo>
                <a:cubicBezTo>
                  <a:pt x="94964" y="182640"/>
                  <a:pt x="88033" y="182640"/>
                  <a:pt x="82066" y="179782"/>
                </a:cubicBezTo>
                <a:cubicBezTo>
                  <a:pt x="20472" y="150306"/>
                  <a:pt x="5931" y="85461"/>
                  <a:pt x="5752" y="50019"/>
                </a:cubicBezTo>
                <a:cubicBezTo>
                  <a:pt x="5716" y="40658"/>
                  <a:pt x="11576" y="32905"/>
                  <a:pt x="19436" y="29583"/>
                </a:cubicBezTo>
                <a:lnTo>
                  <a:pt x="86711" y="1036"/>
                </a:lnTo>
                <a:cubicBezTo>
                  <a:pt x="88212" y="357"/>
                  <a:pt x="89819" y="0"/>
                  <a:pt x="91463" y="0"/>
                </a:cubicBezTo>
                <a:close/>
                <a:moveTo>
                  <a:pt x="91463" y="23866"/>
                </a:moveTo>
                <a:lnTo>
                  <a:pt x="91463" y="158952"/>
                </a:lnTo>
                <a:cubicBezTo>
                  <a:pt x="140767" y="135086"/>
                  <a:pt x="154022" y="82209"/>
                  <a:pt x="154344" y="50555"/>
                </a:cubicBezTo>
                <a:lnTo>
                  <a:pt x="91463" y="23902"/>
                </a:lnTo>
                <a:lnTo>
                  <a:pt x="91463" y="23902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1" name="Text 39"/>
          <p:cNvSpPr/>
          <p:nvPr/>
        </p:nvSpPr>
        <p:spPr>
          <a:xfrm>
            <a:off x="6655410" y="4386560"/>
            <a:ext cx="5149359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 Rule: Don't Touch It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655410" y="4715826"/>
            <a:ext cx="5140213" cy="4756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2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 everything exactly as it arrives. </a:t>
            </a:r>
            <a:r>
              <a:rPr lang="en-US" sz="1152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transformations, no cleaning, no validation.</a:t>
            </a:r>
            <a:r>
              <a:rPr lang="en-US" sz="1152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Just raw data.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655410" y="5264603"/>
            <a:ext cx="5067043" cy="1124993"/>
          </a:xfrm>
          <a:custGeom>
            <a:avLst/>
            <a:gdLst/>
            <a:ahLst/>
            <a:cxnLst/>
            <a:rect l="l" t="t" r="r" b="b"/>
            <a:pathLst>
              <a:path w="5067043" h="1124993">
                <a:moveTo>
                  <a:pt x="73170" y="0"/>
                </a:moveTo>
                <a:lnTo>
                  <a:pt x="4993873" y="0"/>
                </a:lnTo>
                <a:cubicBezTo>
                  <a:pt x="5034284" y="0"/>
                  <a:pt x="5067043" y="32759"/>
                  <a:pt x="5067043" y="73170"/>
                </a:cubicBezTo>
                <a:lnTo>
                  <a:pt x="5067043" y="1051824"/>
                </a:lnTo>
                <a:cubicBezTo>
                  <a:pt x="5067043" y="1092234"/>
                  <a:pt x="5034284" y="1124993"/>
                  <a:pt x="4993873" y="1124993"/>
                </a:cubicBezTo>
                <a:lnTo>
                  <a:pt x="73170" y="1124993"/>
                </a:lnTo>
                <a:cubicBezTo>
                  <a:pt x="32759" y="1124993"/>
                  <a:pt x="0" y="1092234"/>
                  <a:pt x="0" y="1051824"/>
                </a:cubicBezTo>
                <a:lnTo>
                  <a:pt x="0" y="73170"/>
                </a:lnTo>
                <a:cubicBezTo>
                  <a:pt x="0" y="32786"/>
                  <a:pt x="32786" y="0"/>
                  <a:pt x="73170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4" name="Text 42"/>
          <p:cNvSpPr/>
          <p:nvPr/>
        </p:nvSpPr>
        <p:spPr>
          <a:xfrm>
            <a:off x="6728580" y="5337774"/>
            <a:ext cx="4993872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 Incident Recovery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728580" y="5593870"/>
            <a:ext cx="4984726" cy="210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8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Transformation bug ran for weeks. Because we had the raw zone: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728580" y="5838533"/>
            <a:ext cx="2295718" cy="475607"/>
          </a:xfrm>
          <a:custGeom>
            <a:avLst/>
            <a:gdLst/>
            <a:ahLst/>
            <a:cxnLst/>
            <a:rect l="l" t="t" r="r" b="b"/>
            <a:pathLst>
              <a:path w="2295718" h="475607">
                <a:moveTo>
                  <a:pt x="36584" y="0"/>
                </a:moveTo>
                <a:lnTo>
                  <a:pt x="2259134" y="0"/>
                </a:lnTo>
                <a:cubicBezTo>
                  <a:pt x="2279339" y="0"/>
                  <a:pt x="2295718" y="16379"/>
                  <a:pt x="2295718" y="36584"/>
                </a:cubicBezTo>
                <a:lnTo>
                  <a:pt x="2295718" y="439023"/>
                </a:lnTo>
                <a:cubicBezTo>
                  <a:pt x="2295718" y="459228"/>
                  <a:pt x="2279339" y="475607"/>
                  <a:pt x="2259134" y="475607"/>
                </a:cubicBezTo>
                <a:lnTo>
                  <a:pt x="36584" y="475607"/>
                </a:lnTo>
                <a:cubicBezTo>
                  <a:pt x="16379" y="475607"/>
                  <a:pt x="0" y="459228"/>
                  <a:pt x="0" y="439023"/>
                </a:cubicBezTo>
                <a:lnTo>
                  <a:pt x="0" y="36584"/>
                </a:lnTo>
                <a:cubicBezTo>
                  <a:pt x="0" y="16393"/>
                  <a:pt x="16393" y="0"/>
                  <a:pt x="3658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7" name="Text 45"/>
          <p:cNvSpPr/>
          <p:nvPr/>
        </p:nvSpPr>
        <p:spPr>
          <a:xfrm>
            <a:off x="6797178" y="5875118"/>
            <a:ext cx="2158524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96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Hours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810897" y="6131214"/>
            <a:ext cx="2131085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4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Recovery Time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099297" y="5948174"/>
            <a:ext cx="265242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0" b="1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9348534" y="5838533"/>
            <a:ext cx="2295718" cy="475607"/>
          </a:xfrm>
          <a:custGeom>
            <a:avLst/>
            <a:gdLst/>
            <a:ahLst/>
            <a:cxnLst/>
            <a:rect l="l" t="t" r="r" b="b"/>
            <a:pathLst>
              <a:path w="2295718" h="475607">
                <a:moveTo>
                  <a:pt x="36584" y="0"/>
                </a:moveTo>
                <a:lnTo>
                  <a:pt x="2259134" y="0"/>
                </a:lnTo>
                <a:cubicBezTo>
                  <a:pt x="2279339" y="0"/>
                  <a:pt x="2295718" y="16379"/>
                  <a:pt x="2295718" y="36584"/>
                </a:cubicBezTo>
                <a:lnTo>
                  <a:pt x="2295718" y="439023"/>
                </a:lnTo>
                <a:cubicBezTo>
                  <a:pt x="2295718" y="459228"/>
                  <a:pt x="2279339" y="475607"/>
                  <a:pt x="2259134" y="475607"/>
                </a:cubicBezTo>
                <a:lnTo>
                  <a:pt x="36584" y="475607"/>
                </a:lnTo>
                <a:cubicBezTo>
                  <a:pt x="16379" y="475607"/>
                  <a:pt x="0" y="459228"/>
                  <a:pt x="0" y="439023"/>
                </a:cubicBezTo>
                <a:lnTo>
                  <a:pt x="0" y="36584"/>
                </a:lnTo>
                <a:cubicBezTo>
                  <a:pt x="0" y="16393"/>
                  <a:pt x="16393" y="0"/>
                  <a:pt x="36584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1" name="Text 49"/>
          <p:cNvSpPr/>
          <p:nvPr/>
        </p:nvSpPr>
        <p:spPr>
          <a:xfrm>
            <a:off x="9417131" y="5875118"/>
            <a:ext cx="2158524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96" b="1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Weeks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9430851" y="6131214"/>
            <a:ext cx="2131085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4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Without Raw Zone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ZONE 2: CURATED/STAGING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Curated Zone: Where Work Happens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Transforming raw data into clean, validated, usable information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565910"/>
            <a:ext cx="5608320" cy="2541270"/>
          </a:xfrm>
          <a:custGeom>
            <a:avLst/>
            <a:gdLst/>
            <a:ahLst/>
            <a:cxnLst/>
            <a:rect l="l" t="t" r="r" b="b"/>
            <a:pathLst>
              <a:path w="5608320" h="2541270">
                <a:moveTo>
                  <a:pt x="76213" y="0"/>
                </a:moveTo>
                <a:lnTo>
                  <a:pt x="5532107" y="0"/>
                </a:lnTo>
                <a:cubicBezTo>
                  <a:pt x="5574198" y="0"/>
                  <a:pt x="5608320" y="34122"/>
                  <a:pt x="5608320" y="76213"/>
                </a:cubicBezTo>
                <a:lnTo>
                  <a:pt x="5608320" y="2465057"/>
                </a:lnTo>
                <a:cubicBezTo>
                  <a:pt x="5608320" y="2507148"/>
                  <a:pt x="5574198" y="2541270"/>
                  <a:pt x="5532107" y="2541270"/>
                </a:cubicBezTo>
                <a:lnTo>
                  <a:pt x="76213" y="2541270"/>
                </a:lnTo>
                <a:cubicBezTo>
                  <a:pt x="34122" y="2541270"/>
                  <a:pt x="0" y="2507148"/>
                  <a:pt x="0" y="2465057"/>
                </a:cubicBezTo>
                <a:lnTo>
                  <a:pt x="0" y="76213"/>
                </a:lnTo>
                <a:cubicBezTo>
                  <a:pt x="0" y="34150"/>
                  <a:pt x="34150" y="0"/>
                  <a:pt x="76213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Text 4"/>
          <p:cNvSpPr/>
          <p:nvPr/>
        </p:nvSpPr>
        <p:spPr>
          <a:xfrm>
            <a:off x="541020" y="1722120"/>
            <a:ext cx="539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Purpose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41020" y="2103123"/>
            <a:ext cx="5372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Turns raw data into something usable through systematic processing: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41020" y="2465073"/>
            <a:ext cx="2590800" cy="685800"/>
          </a:xfrm>
          <a:custGeom>
            <a:avLst/>
            <a:gdLst/>
            <a:ahLst/>
            <a:cxnLst/>
            <a:rect l="l" t="t" r="r" b="b"/>
            <a:pathLst>
              <a:path w="2590800" h="685800">
                <a:moveTo>
                  <a:pt x="38103" y="0"/>
                </a:moveTo>
                <a:lnTo>
                  <a:pt x="2552697" y="0"/>
                </a:lnTo>
                <a:cubicBezTo>
                  <a:pt x="2573741" y="0"/>
                  <a:pt x="2590800" y="17059"/>
                  <a:pt x="2590800" y="38103"/>
                </a:cubicBezTo>
                <a:lnTo>
                  <a:pt x="2590800" y="647697"/>
                </a:lnTo>
                <a:cubicBezTo>
                  <a:pt x="2590800" y="668741"/>
                  <a:pt x="2573741" y="685800"/>
                  <a:pt x="2552697" y="685800"/>
                </a:cubicBezTo>
                <a:lnTo>
                  <a:pt x="38103" y="685800"/>
                </a:lnTo>
                <a:cubicBezTo>
                  <a:pt x="17059" y="685800"/>
                  <a:pt x="0" y="668741"/>
                  <a:pt x="0" y="6476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Shape 7"/>
          <p:cNvSpPr/>
          <p:nvPr/>
        </p:nvSpPr>
        <p:spPr>
          <a:xfrm>
            <a:off x="664845" y="2617473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68652" y="16252"/>
                </a:moveTo>
                <a:cubicBezTo>
                  <a:pt x="172373" y="12531"/>
                  <a:pt x="172373" y="6489"/>
                  <a:pt x="168652" y="2768"/>
                </a:cubicBezTo>
                <a:cubicBezTo>
                  <a:pt x="164931" y="-952"/>
                  <a:pt x="158889" y="-952"/>
                  <a:pt x="155168" y="2768"/>
                </a:cubicBezTo>
                <a:lnTo>
                  <a:pt x="98018" y="59918"/>
                </a:lnTo>
                <a:lnTo>
                  <a:pt x="87690" y="49590"/>
                </a:lnTo>
                <a:cubicBezTo>
                  <a:pt x="86439" y="48339"/>
                  <a:pt x="84713" y="47625"/>
                  <a:pt x="82927" y="47625"/>
                </a:cubicBezTo>
                <a:cubicBezTo>
                  <a:pt x="79206" y="47625"/>
                  <a:pt x="76200" y="50631"/>
                  <a:pt x="76200" y="54352"/>
                </a:cubicBezTo>
                <a:lnTo>
                  <a:pt x="76200" y="63014"/>
                </a:lnTo>
                <a:lnTo>
                  <a:pt x="108436" y="95250"/>
                </a:lnTo>
                <a:lnTo>
                  <a:pt x="117098" y="95250"/>
                </a:lnTo>
                <a:cubicBezTo>
                  <a:pt x="120819" y="95250"/>
                  <a:pt x="123825" y="92244"/>
                  <a:pt x="123825" y="88523"/>
                </a:cubicBezTo>
                <a:cubicBezTo>
                  <a:pt x="123825" y="86737"/>
                  <a:pt x="123111" y="85011"/>
                  <a:pt x="121860" y="83760"/>
                </a:cubicBezTo>
                <a:lnTo>
                  <a:pt x="111532" y="73432"/>
                </a:lnTo>
                <a:lnTo>
                  <a:pt x="168682" y="16282"/>
                </a:lnTo>
                <a:close/>
                <a:moveTo>
                  <a:pt x="101531" y="105192"/>
                </a:moveTo>
                <a:lnTo>
                  <a:pt x="66258" y="69919"/>
                </a:lnTo>
                <a:cubicBezTo>
                  <a:pt x="53548" y="68818"/>
                  <a:pt x="40898" y="73402"/>
                  <a:pt x="31790" y="82510"/>
                </a:cubicBezTo>
                <a:lnTo>
                  <a:pt x="29408" y="84892"/>
                </a:lnTo>
                <a:cubicBezTo>
                  <a:pt x="22771" y="91529"/>
                  <a:pt x="19050" y="100519"/>
                  <a:pt x="19050" y="109895"/>
                </a:cubicBezTo>
                <a:cubicBezTo>
                  <a:pt x="19050" y="111919"/>
                  <a:pt x="21163" y="113228"/>
                  <a:pt x="22979" y="112335"/>
                </a:cubicBezTo>
                <a:lnTo>
                  <a:pt x="38189" y="104745"/>
                </a:lnTo>
                <a:cubicBezTo>
                  <a:pt x="39678" y="104001"/>
                  <a:pt x="41017" y="105966"/>
                  <a:pt x="39797" y="107097"/>
                </a:cubicBezTo>
                <a:lnTo>
                  <a:pt x="2173" y="140910"/>
                </a:lnTo>
                <a:cubicBezTo>
                  <a:pt x="804" y="142161"/>
                  <a:pt x="0" y="143947"/>
                  <a:pt x="0" y="145822"/>
                </a:cubicBezTo>
                <a:cubicBezTo>
                  <a:pt x="0" y="149453"/>
                  <a:pt x="2947" y="152400"/>
                  <a:pt x="6578" y="152400"/>
                </a:cubicBezTo>
                <a:lnTo>
                  <a:pt x="58162" y="152400"/>
                </a:lnTo>
                <a:cubicBezTo>
                  <a:pt x="69711" y="152400"/>
                  <a:pt x="80754" y="147816"/>
                  <a:pt x="88940" y="139660"/>
                </a:cubicBezTo>
                <a:cubicBezTo>
                  <a:pt x="98048" y="130552"/>
                  <a:pt x="102602" y="117902"/>
                  <a:pt x="101531" y="105192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8"/>
          <p:cNvSpPr/>
          <p:nvPr/>
        </p:nvSpPr>
        <p:spPr>
          <a:xfrm>
            <a:off x="922020" y="2579373"/>
            <a:ext cx="64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Cleaning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55320" y="2846073"/>
            <a:ext cx="2428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Remove duplicates, fix formats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248025" y="2465073"/>
            <a:ext cx="2590800" cy="685800"/>
          </a:xfrm>
          <a:custGeom>
            <a:avLst/>
            <a:gdLst/>
            <a:ahLst/>
            <a:cxnLst/>
            <a:rect l="l" t="t" r="r" b="b"/>
            <a:pathLst>
              <a:path w="2590800" h="685800">
                <a:moveTo>
                  <a:pt x="38103" y="0"/>
                </a:moveTo>
                <a:lnTo>
                  <a:pt x="2552697" y="0"/>
                </a:lnTo>
                <a:cubicBezTo>
                  <a:pt x="2573741" y="0"/>
                  <a:pt x="2590800" y="17059"/>
                  <a:pt x="2590800" y="38103"/>
                </a:cubicBezTo>
                <a:lnTo>
                  <a:pt x="2590800" y="647697"/>
                </a:lnTo>
                <a:cubicBezTo>
                  <a:pt x="2590800" y="668741"/>
                  <a:pt x="2573741" y="685800"/>
                  <a:pt x="2552697" y="685800"/>
                </a:cubicBezTo>
                <a:lnTo>
                  <a:pt x="38103" y="685800"/>
                </a:lnTo>
                <a:cubicBezTo>
                  <a:pt x="17059" y="685800"/>
                  <a:pt x="0" y="668741"/>
                  <a:pt x="0" y="6476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Shape 11"/>
          <p:cNvSpPr/>
          <p:nvPr/>
        </p:nvSpPr>
        <p:spPr>
          <a:xfrm>
            <a:off x="3381375" y="261747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2"/>
          <p:cNvSpPr/>
          <p:nvPr/>
        </p:nvSpPr>
        <p:spPr>
          <a:xfrm>
            <a:off x="3629025" y="2579373"/>
            <a:ext cx="733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362325" y="2846073"/>
            <a:ext cx="2428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Catch bad data before production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41020" y="3265173"/>
            <a:ext cx="2590800" cy="685800"/>
          </a:xfrm>
          <a:custGeom>
            <a:avLst/>
            <a:gdLst/>
            <a:ahLst/>
            <a:cxnLst/>
            <a:rect l="l" t="t" r="r" b="b"/>
            <a:pathLst>
              <a:path w="2590800" h="685800">
                <a:moveTo>
                  <a:pt x="38103" y="0"/>
                </a:moveTo>
                <a:lnTo>
                  <a:pt x="2552697" y="0"/>
                </a:lnTo>
                <a:cubicBezTo>
                  <a:pt x="2573741" y="0"/>
                  <a:pt x="2590800" y="17059"/>
                  <a:pt x="2590800" y="38103"/>
                </a:cubicBezTo>
                <a:lnTo>
                  <a:pt x="2590800" y="647697"/>
                </a:lnTo>
                <a:cubicBezTo>
                  <a:pt x="2590800" y="668741"/>
                  <a:pt x="2573741" y="685800"/>
                  <a:pt x="2552697" y="685800"/>
                </a:cubicBezTo>
                <a:lnTo>
                  <a:pt x="38103" y="685800"/>
                </a:lnTo>
                <a:cubicBezTo>
                  <a:pt x="17059" y="685800"/>
                  <a:pt x="0" y="668741"/>
                  <a:pt x="0" y="6476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7" name="Shape 15"/>
          <p:cNvSpPr/>
          <p:nvPr/>
        </p:nvSpPr>
        <p:spPr>
          <a:xfrm>
            <a:off x="674370" y="341757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9205" y="1548"/>
                </a:moveTo>
                <a:cubicBezTo>
                  <a:pt x="73640" y="-506"/>
                  <a:pt x="78760" y="-506"/>
                  <a:pt x="83195" y="1548"/>
                </a:cubicBezTo>
                <a:lnTo>
                  <a:pt x="148263" y="31611"/>
                </a:lnTo>
                <a:cubicBezTo>
                  <a:pt x="150793" y="32772"/>
                  <a:pt x="152400" y="35302"/>
                  <a:pt x="152400" y="38100"/>
                </a:cubicBezTo>
                <a:cubicBezTo>
                  <a:pt x="152400" y="40898"/>
                  <a:pt x="150793" y="43428"/>
                  <a:pt x="148263" y="44589"/>
                </a:cubicBezTo>
                <a:lnTo>
                  <a:pt x="83195" y="74652"/>
                </a:lnTo>
                <a:cubicBezTo>
                  <a:pt x="78760" y="76706"/>
                  <a:pt x="73640" y="76706"/>
                  <a:pt x="69205" y="74652"/>
                </a:cubicBezTo>
                <a:lnTo>
                  <a:pt x="4137" y="44589"/>
                </a:lnTo>
                <a:cubicBezTo>
                  <a:pt x="1607" y="43398"/>
                  <a:pt x="0" y="40868"/>
                  <a:pt x="0" y="38100"/>
                </a:cubicBezTo>
                <a:cubicBezTo>
                  <a:pt x="0" y="35332"/>
                  <a:pt x="1607" y="32772"/>
                  <a:pt x="4137" y="31611"/>
                </a:cubicBezTo>
                <a:lnTo>
                  <a:pt x="69205" y="1548"/>
                </a:lnTo>
                <a:close/>
                <a:moveTo>
                  <a:pt x="14317" y="65008"/>
                </a:moveTo>
                <a:lnTo>
                  <a:pt x="63222" y="87600"/>
                </a:lnTo>
                <a:cubicBezTo>
                  <a:pt x="71467" y="91410"/>
                  <a:pt x="80962" y="91410"/>
                  <a:pt x="89208" y="87600"/>
                </a:cubicBezTo>
                <a:lnTo>
                  <a:pt x="138113" y="65008"/>
                </a:lnTo>
                <a:lnTo>
                  <a:pt x="148263" y="69711"/>
                </a:lnTo>
                <a:cubicBezTo>
                  <a:pt x="150793" y="70872"/>
                  <a:pt x="152400" y="73402"/>
                  <a:pt x="152400" y="76200"/>
                </a:cubicBezTo>
                <a:cubicBezTo>
                  <a:pt x="152400" y="78998"/>
                  <a:pt x="150793" y="81528"/>
                  <a:pt x="148263" y="82689"/>
                </a:cubicBezTo>
                <a:lnTo>
                  <a:pt x="83195" y="112752"/>
                </a:lnTo>
                <a:cubicBezTo>
                  <a:pt x="78760" y="114806"/>
                  <a:pt x="73640" y="114806"/>
                  <a:pt x="69205" y="112752"/>
                </a:cubicBezTo>
                <a:lnTo>
                  <a:pt x="4137" y="82689"/>
                </a:lnTo>
                <a:cubicBezTo>
                  <a:pt x="1607" y="81498"/>
                  <a:pt x="0" y="78968"/>
                  <a:pt x="0" y="76200"/>
                </a:cubicBezTo>
                <a:cubicBezTo>
                  <a:pt x="0" y="73432"/>
                  <a:pt x="1607" y="70872"/>
                  <a:pt x="4137" y="69711"/>
                </a:cubicBezTo>
                <a:lnTo>
                  <a:pt x="14288" y="65008"/>
                </a:lnTo>
                <a:close/>
                <a:moveTo>
                  <a:pt x="4137" y="107811"/>
                </a:moveTo>
                <a:lnTo>
                  <a:pt x="14288" y="103108"/>
                </a:lnTo>
                <a:lnTo>
                  <a:pt x="63192" y="125700"/>
                </a:lnTo>
                <a:cubicBezTo>
                  <a:pt x="71438" y="129510"/>
                  <a:pt x="80933" y="129510"/>
                  <a:pt x="89178" y="125700"/>
                </a:cubicBezTo>
                <a:lnTo>
                  <a:pt x="138083" y="103108"/>
                </a:lnTo>
                <a:lnTo>
                  <a:pt x="148233" y="107811"/>
                </a:lnTo>
                <a:cubicBezTo>
                  <a:pt x="150763" y="108972"/>
                  <a:pt x="152370" y="111502"/>
                  <a:pt x="152370" y="114300"/>
                </a:cubicBezTo>
                <a:cubicBezTo>
                  <a:pt x="152370" y="117098"/>
                  <a:pt x="150763" y="119628"/>
                  <a:pt x="148233" y="120789"/>
                </a:cubicBezTo>
                <a:lnTo>
                  <a:pt x="83165" y="150852"/>
                </a:lnTo>
                <a:cubicBezTo>
                  <a:pt x="78730" y="152906"/>
                  <a:pt x="73610" y="152906"/>
                  <a:pt x="69175" y="150852"/>
                </a:cubicBezTo>
                <a:lnTo>
                  <a:pt x="4137" y="120789"/>
                </a:lnTo>
                <a:cubicBezTo>
                  <a:pt x="1607" y="119598"/>
                  <a:pt x="0" y="117068"/>
                  <a:pt x="0" y="114300"/>
                </a:cubicBezTo>
                <a:cubicBezTo>
                  <a:pt x="0" y="111532"/>
                  <a:pt x="1607" y="108972"/>
                  <a:pt x="4137" y="107811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6"/>
          <p:cNvSpPr/>
          <p:nvPr/>
        </p:nvSpPr>
        <p:spPr>
          <a:xfrm>
            <a:off x="922020" y="3379473"/>
            <a:ext cx="1095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Standardization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55320" y="3646173"/>
            <a:ext cx="2428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Consistent formats and types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248025" y="3265173"/>
            <a:ext cx="2590800" cy="685800"/>
          </a:xfrm>
          <a:custGeom>
            <a:avLst/>
            <a:gdLst/>
            <a:ahLst/>
            <a:cxnLst/>
            <a:rect l="l" t="t" r="r" b="b"/>
            <a:pathLst>
              <a:path w="2590800" h="685800">
                <a:moveTo>
                  <a:pt x="38103" y="0"/>
                </a:moveTo>
                <a:lnTo>
                  <a:pt x="2552697" y="0"/>
                </a:lnTo>
                <a:cubicBezTo>
                  <a:pt x="2573741" y="0"/>
                  <a:pt x="2590800" y="17059"/>
                  <a:pt x="2590800" y="38103"/>
                </a:cubicBezTo>
                <a:lnTo>
                  <a:pt x="2590800" y="647697"/>
                </a:lnTo>
                <a:cubicBezTo>
                  <a:pt x="2590800" y="668741"/>
                  <a:pt x="2573741" y="685800"/>
                  <a:pt x="2552697" y="685800"/>
                </a:cubicBezTo>
                <a:lnTo>
                  <a:pt x="38103" y="685800"/>
                </a:lnTo>
                <a:cubicBezTo>
                  <a:pt x="17059" y="685800"/>
                  <a:pt x="0" y="668741"/>
                  <a:pt x="0" y="6476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Shape 19"/>
          <p:cNvSpPr/>
          <p:nvPr/>
        </p:nvSpPr>
        <p:spPr>
          <a:xfrm>
            <a:off x="3381375" y="341757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Text 20"/>
          <p:cNvSpPr/>
          <p:nvPr/>
        </p:nvSpPr>
        <p:spPr>
          <a:xfrm>
            <a:off x="3629025" y="3379473"/>
            <a:ext cx="102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 Handling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362325" y="3646173"/>
            <a:ext cx="2428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Quarantine bad records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4810" y="4267201"/>
            <a:ext cx="5608320" cy="2103120"/>
          </a:xfrm>
          <a:custGeom>
            <a:avLst/>
            <a:gdLst/>
            <a:ahLst/>
            <a:cxnLst/>
            <a:rect l="l" t="t" r="r" b="b"/>
            <a:pathLst>
              <a:path w="5608320" h="2103120">
                <a:moveTo>
                  <a:pt x="76196" y="0"/>
                </a:moveTo>
                <a:lnTo>
                  <a:pt x="5532124" y="0"/>
                </a:lnTo>
                <a:cubicBezTo>
                  <a:pt x="5574206" y="0"/>
                  <a:pt x="5608320" y="34114"/>
                  <a:pt x="5608320" y="76196"/>
                </a:cubicBezTo>
                <a:lnTo>
                  <a:pt x="5608320" y="2026924"/>
                </a:lnTo>
                <a:cubicBezTo>
                  <a:pt x="5608320" y="2069006"/>
                  <a:pt x="5574206" y="2103120"/>
                  <a:pt x="5532124" y="2103120"/>
                </a:cubicBezTo>
                <a:lnTo>
                  <a:pt x="76196" y="2103120"/>
                </a:lnTo>
                <a:cubicBezTo>
                  <a:pt x="34114" y="2103120"/>
                  <a:pt x="0" y="2069006"/>
                  <a:pt x="0" y="202692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5" name="Text 23"/>
          <p:cNvSpPr/>
          <p:nvPr/>
        </p:nvSpPr>
        <p:spPr>
          <a:xfrm>
            <a:off x="541020" y="4423409"/>
            <a:ext cx="5381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Tools I Use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41020" y="482345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7" name="Shape 25"/>
          <p:cNvSpPr/>
          <p:nvPr/>
        </p:nvSpPr>
        <p:spPr>
          <a:xfrm>
            <a:off x="658892" y="4928234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7273" y="67140"/>
                </a:moveTo>
                <a:cubicBezTo>
                  <a:pt x="144694" y="56793"/>
                  <a:pt x="139805" y="48990"/>
                  <a:pt x="129391" y="48990"/>
                </a:cubicBezTo>
                <a:lnTo>
                  <a:pt x="115963" y="48990"/>
                </a:lnTo>
                <a:lnTo>
                  <a:pt x="115963" y="64863"/>
                </a:lnTo>
                <a:cubicBezTo>
                  <a:pt x="115963" y="77186"/>
                  <a:pt x="105515" y="87567"/>
                  <a:pt x="93594" y="87567"/>
                </a:cubicBezTo>
                <a:lnTo>
                  <a:pt x="57831" y="87567"/>
                </a:lnTo>
                <a:cubicBezTo>
                  <a:pt x="48053" y="87567"/>
                  <a:pt x="39949" y="95938"/>
                  <a:pt x="39949" y="105750"/>
                </a:cubicBezTo>
                <a:lnTo>
                  <a:pt x="39949" y="139839"/>
                </a:lnTo>
                <a:cubicBezTo>
                  <a:pt x="39949" y="149550"/>
                  <a:pt x="48388" y="155243"/>
                  <a:pt x="57831" y="158022"/>
                </a:cubicBezTo>
                <a:cubicBezTo>
                  <a:pt x="69149" y="161337"/>
                  <a:pt x="80032" y="161940"/>
                  <a:pt x="93594" y="158022"/>
                </a:cubicBezTo>
                <a:cubicBezTo>
                  <a:pt x="102602" y="155410"/>
                  <a:pt x="111476" y="150153"/>
                  <a:pt x="111476" y="139839"/>
                </a:cubicBezTo>
                <a:lnTo>
                  <a:pt x="111476" y="126210"/>
                </a:lnTo>
                <a:lnTo>
                  <a:pt x="75746" y="126210"/>
                </a:lnTo>
                <a:lnTo>
                  <a:pt x="75746" y="121656"/>
                </a:lnTo>
                <a:lnTo>
                  <a:pt x="129391" y="121656"/>
                </a:lnTo>
                <a:cubicBezTo>
                  <a:pt x="139805" y="121656"/>
                  <a:pt x="143656" y="114389"/>
                  <a:pt x="147273" y="103506"/>
                </a:cubicBezTo>
                <a:cubicBezTo>
                  <a:pt x="151023" y="92288"/>
                  <a:pt x="150856" y="81506"/>
                  <a:pt x="147273" y="67140"/>
                </a:cubicBezTo>
                <a:close/>
                <a:moveTo>
                  <a:pt x="95838" y="148914"/>
                </a:moveTo>
                <a:cubicBezTo>
                  <a:pt x="93289" y="149092"/>
                  <a:pt x="90854" y="147834"/>
                  <a:pt x="89525" y="145652"/>
                </a:cubicBezTo>
                <a:cubicBezTo>
                  <a:pt x="88196" y="143470"/>
                  <a:pt x="88196" y="140729"/>
                  <a:pt x="89525" y="138546"/>
                </a:cubicBezTo>
                <a:cubicBezTo>
                  <a:pt x="90854" y="136364"/>
                  <a:pt x="93289" y="135106"/>
                  <a:pt x="95838" y="135285"/>
                </a:cubicBezTo>
                <a:cubicBezTo>
                  <a:pt x="98386" y="135106"/>
                  <a:pt x="100822" y="136364"/>
                  <a:pt x="102151" y="138546"/>
                </a:cubicBezTo>
                <a:cubicBezTo>
                  <a:pt x="103479" y="140729"/>
                  <a:pt x="103479" y="143470"/>
                  <a:pt x="102151" y="145652"/>
                </a:cubicBezTo>
                <a:cubicBezTo>
                  <a:pt x="100822" y="147834"/>
                  <a:pt x="98386" y="149092"/>
                  <a:pt x="95838" y="148914"/>
                </a:cubicBezTo>
                <a:close/>
                <a:moveTo>
                  <a:pt x="56190" y="83080"/>
                </a:moveTo>
                <a:lnTo>
                  <a:pt x="91953" y="83080"/>
                </a:lnTo>
                <a:cubicBezTo>
                  <a:pt x="101899" y="83080"/>
                  <a:pt x="109835" y="74875"/>
                  <a:pt x="109835" y="64897"/>
                </a:cubicBezTo>
                <a:lnTo>
                  <a:pt x="109835" y="30774"/>
                </a:lnTo>
                <a:cubicBezTo>
                  <a:pt x="109835" y="21063"/>
                  <a:pt x="101664" y="13796"/>
                  <a:pt x="91953" y="12156"/>
                </a:cubicBezTo>
                <a:cubicBezTo>
                  <a:pt x="79965" y="10180"/>
                  <a:pt x="66939" y="10280"/>
                  <a:pt x="56190" y="12189"/>
                </a:cubicBezTo>
                <a:cubicBezTo>
                  <a:pt x="41054" y="14868"/>
                  <a:pt x="38308" y="20460"/>
                  <a:pt x="38308" y="30807"/>
                </a:cubicBezTo>
                <a:lnTo>
                  <a:pt x="38308" y="44436"/>
                </a:lnTo>
                <a:lnTo>
                  <a:pt x="74105" y="44436"/>
                </a:lnTo>
                <a:lnTo>
                  <a:pt x="74105" y="48990"/>
                </a:lnTo>
                <a:lnTo>
                  <a:pt x="24880" y="48990"/>
                </a:lnTo>
                <a:cubicBezTo>
                  <a:pt x="14466" y="48990"/>
                  <a:pt x="5358" y="55252"/>
                  <a:pt x="2511" y="67140"/>
                </a:cubicBezTo>
                <a:cubicBezTo>
                  <a:pt x="-770" y="80769"/>
                  <a:pt x="-904" y="89275"/>
                  <a:pt x="2511" y="103506"/>
                </a:cubicBezTo>
                <a:cubicBezTo>
                  <a:pt x="5056" y="114088"/>
                  <a:pt x="11117" y="121656"/>
                  <a:pt x="21532" y="121656"/>
                </a:cubicBezTo>
                <a:lnTo>
                  <a:pt x="33821" y="121656"/>
                </a:lnTo>
                <a:lnTo>
                  <a:pt x="33821" y="105315"/>
                </a:lnTo>
                <a:cubicBezTo>
                  <a:pt x="33821" y="93494"/>
                  <a:pt x="44035" y="83080"/>
                  <a:pt x="56190" y="83080"/>
                </a:cubicBezTo>
                <a:close/>
                <a:moveTo>
                  <a:pt x="53980" y="21666"/>
                </a:moveTo>
                <a:cubicBezTo>
                  <a:pt x="57750" y="21666"/>
                  <a:pt x="60811" y="24727"/>
                  <a:pt x="60811" y="28497"/>
                </a:cubicBezTo>
                <a:cubicBezTo>
                  <a:pt x="60811" y="32267"/>
                  <a:pt x="57750" y="35328"/>
                  <a:pt x="53980" y="35328"/>
                </a:cubicBezTo>
                <a:cubicBezTo>
                  <a:pt x="50210" y="35328"/>
                  <a:pt x="47149" y="32267"/>
                  <a:pt x="47149" y="28497"/>
                </a:cubicBezTo>
                <a:cubicBezTo>
                  <a:pt x="47149" y="24727"/>
                  <a:pt x="50210" y="21666"/>
                  <a:pt x="53980" y="21666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Text 26"/>
          <p:cNvSpPr/>
          <p:nvPr/>
        </p:nvSpPr>
        <p:spPr>
          <a:xfrm>
            <a:off x="1036320" y="4804409"/>
            <a:ext cx="1657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PySpark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36320" y="5033009"/>
            <a:ext cx="1647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Distributed data processing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41020" y="531875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Shape 29"/>
          <p:cNvSpPr/>
          <p:nvPr/>
        </p:nvSpPr>
        <p:spPr>
          <a:xfrm>
            <a:off x="648176" y="5423534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77856" y="1741"/>
                </a:moveTo>
                <a:cubicBezTo>
                  <a:pt x="82845" y="-569"/>
                  <a:pt x="88605" y="-569"/>
                  <a:pt x="93594" y="1741"/>
                </a:cubicBezTo>
                <a:lnTo>
                  <a:pt x="166795" y="35562"/>
                </a:lnTo>
                <a:cubicBezTo>
                  <a:pt x="169642" y="36868"/>
                  <a:pt x="171450" y="39715"/>
                  <a:pt x="171450" y="42863"/>
                </a:cubicBezTo>
                <a:cubicBezTo>
                  <a:pt x="171450" y="46010"/>
                  <a:pt x="169642" y="48857"/>
                  <a:pt x="166795" y="50163"/>
                </a:cubicBezTo>
                <a:lnTo>
                  <a:pt x="93594" y="83984"/>
                </a:lnTo>
                <a:cubicBezTo>
                  <a:pt x="88605" y="86294"/>
                  <a:pt x="82845" y="86294"/>
                  <a:pt x="77856" y="83984"/>
                </a:cubicBezTo>
                <a:lnTo>
                  <a:pt x="4655" y="50163"/>
                </a:lnTo>
                <a:cubicBezTo>
                  <a:pt x="1808" y="48823"/>
                  <a:pt x="0" y="45977"/>
                  <a:pt x="0" y="42863"/>
                </a:cubicBezTo>
                <a:cubicBezTo>
                  <a:pt x="0" y="39748"/>
                  <a:pt x="1808" y="36868"/>
                  <a:pt x="4655" y="35562"/>
                </a:cubicBezTo>
                <a:lnTo>
                  <a:pt x="77856" y="1741"/>
                </a:lnTo>
                <a:close/>
                <a:moveTo>
                  <a:pt x="16107" y="73134"/>
                </a:moveTo>
                <a:lnTo>
                  <a:pt x="71125" y="98550"/>
                </a:lnTo>
                <a:cubicBezTo>
                  <a:pt x="80401" y="102837"/>
                  <a:pt x="91083" y="102837"/>
                  <a:pt x="100359" y="98550"/>
                </a:cubicBezTo>
                <a:lnTo>
                  <a:pt x="155377" y="73134"/>
                </a:lnTo>
                <a:lnTo>
                  <a:pt x="166795" y="78425"/>
                </a:lnTo>
                <a:cubicBezTo>
                  <a:pt x="169642" y="79731"/>
                  <a:pt x="171450" y="82577"/>
                  <a:pt x="171450" y="85725"/>
                </a:cubicBezTo>
                <a:cubicBezTo>
                  <a:pt x="171450" y="88873"/>
                  <a:pt x="169642" y="91719"/>
                  <a:pt x="166795" y="93025"/>
                </a:cubicBezTo>
                <a:lnTo>
                  <a:pt x="93594" y="126846"/>
                </a:lnTo>
                <a:cubicBezTo>
                  <a:pt x="88605" y="129157"/>
                  <a:pt x="82845" y="129157"/>
                  <a:pt x="77856" y="126846"/>
                </a:cubicBezTo>
                <a:lnTo>
                  <a:pt x="4655" y="93025"/>
                </a:lnTo>
                <a:cubicBezTo>
                  <a:pt x="1808" y="91686"/>
                  <a:pt x="0" y="88839"/>
                  <a:pt x="0" y="85725"/>
                </a:cubicBezTo>
                <a:cubicBezTo>
                  <a:pt x="0" y="82611"/>
                  <a:pt x="1808" y="79731"/>
                  <a:pt x="4655" y="78425"/>
                </a:cubicBezTo>
                <a:lnTo>
                  <a:pt x="16073" y="73134"/>
                </a:lnTo>
                <a:close/>
                <a:moveTo>
                  <a:pt x="4655" y="121287"/>
                </a:moveTo>
                <a:lnTo>
                  <a:pt x="16073" y="115997"/>
                </a:lnTo>
                <a:lnTo>
                  <a:pt x="71091" y="141413"/>
                </a:lnTo>
                <a:cubicBezTo>
                  <a:pt x="80367" y="145699"/>
                  <a:pt x="91049" y="145699"/>
                  <a:pt x="100325" y="141413"/>
                </a:cubicBezTo>
                <a:lnTo>
                  <a:pt x="155343" y="115997"/>
                </a:lnTo>
                <a:lnTo>
                  <a:pt x="166762" y="121287"/>
                </a:lnTo>
                <a:cubicBezTo>
                  <a:pt x="169608" y="122593"/>
                  <a:pt x="171417" y="125440"/>
                  <a:pt x="171417" y="128588"/>
                </a:cubicBezTo>
                <a:cubicBezTo>
                  <a:pt x="171417" y="131735"/>
                  <a:pt x="169608" y="134582"/>
                  <a:pt x="166762" y="135888"/>
                </a:cubicBezTo>
                <a:lnTo>
                  <a:pt x="93561" y="169709"/>
                </a:lnTo>
                <a:cubicBezTo>
                  <a:pt x="88571" y="172019"/>
                  <a:pt x="82812" y="172019"/>
                  <a:pt x="77822" y="169709"/>
                </a:cubicBezTo>
                <a:lnTo>
                  <a:pt x="4655" y="135888"/>
                </a:lnTo>
                <a:cubicBezTo>
                  <a:pt x="1808" y="134548"/>
                  <a:pt x="0" y="131702"/>
                  <a:pt x="0" y="128588"/>
                </a:cubicBezTo>
                <a:cubicBezTo>
                  <a:pt x="0" y="125473"/>
                  <a:pt x="1808" y="122593"/>
                  <a:pt x="4655" y="121287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Text 30"/>
          <p:cNvSpPr/>
          <p:nvPr/>
        </p:nvSpPr>
        <p:spPr>
          <a:xfrm>
            <a:off x="1036320" y="5299709"/>
            <a:ext cx="1495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Databricks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036320" y="5528309"/>
            <a:ext cx="1485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Managed Spark platform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41020" y="581405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5" name="Shape 33"/>
          <p:cNvSpPr/>
          <p:nvPr/>
        </p:nvSpPr>
        <p:spPr>
          <a:xfrm>
            <a:off x="669608" y="5918834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83682" y="22369"/>
                </a:moveTo>
                <a:cubicBezTo>
                  <a:pt x="87165" y="17580"/>
                  <a:pt x="86093" y="10883"/>
                  <a:pt x="81305" y="7400"/>
                </a:cubicBezTo>
                <a:cubicBezTo>
                  <a:pt x="76516" y="3918"/>
                  <a:pt x="69819" y="4989"/>
                  <a:pt x="66336" y="9778"/>
                </a:cubicBezTo>
                <a:lnTo>
                  <a:pt x="30841" y="58568"/>
                </a:lnTo>
                <a:lnTo>
                  <a:pt x="18284" y="46010"/>
                </a:lnTo>
                <a:cubicBezTo>
                  <a:pt x="14098" y="41824"/>
                  <a:pt x="7300" y="41824"/>
                  <a:pt x="3114" y="46010"/>
                </a:cubicBezTo>
                <a:cubicBezTo>
                  <a:pt x="-1072" y="50196"/>
                  <a:pt x="-1072" y="56994"/>
                  <a:pt x="3114" y="61180"/>
                </a:cubicBezTo>
                <a:lnTo>
                  <a:pt x="24545" y="82611"/>
                </a:lnTo>
                <a:cubicBezTo>
                  <a:pt x="26756" y="84821"/>
                  <a:pt x="29836" y="85959"/>
                  <a:pt x="32951" y="85725"/>
                </a:cubicBezTo>
                <a:cubicBezTo>
                  <a:pt x="36065" y="85491"/>
                  <a:pt x="38945" y="83883"/>
                  <a:pt x="40786" y="81338"/>
                </a:cubicBezTo>
                <a:lnTo>
                  <a:pt x="83649" y="22402"/>
                </a:lnTo>
                <a:close/>
                <a:moveTo>
                  <a:pt x="126545" y="67910"/>
                </a:moveTo>
                <a:cubicBezTo>
                  <a:pt x="130027" y="63122"/>
                  <a:pt x="128956" y="56424"/>
                  <a:pt x="124167" y="52942"/>
                </a:cubicBezTo>
                <a:cubicBezTo>
                  <a:pt x="119379" y="49459"/>
                  <a:pt x="112681" y="50531"/>
                  <a:pt x="109199" y="55319"/>
                </a:cubicBezTo>
                <a:lnTo>
                  <a:pt x="52272" y="133577"/>
                </a:lnTo>
                <a:lnTo>
                  <a:pt x="28999" y="110304"/>
                </a:lnTo>
                <a:cubicBezTo>
                  <a:pt x="24813" y="106118"/>
                  <a:pt x="18016" y="106118"/>
                  <a:pt x="13830" y="110304"/>
                </a:cubicBezTo>
                <a:cubicBezTo>
                  <a:pt x="9644" y="114490"/>
                  <a:pt x="9644" y="121287"/>
                  <a:pt x="13830" y="125473"/>
                </a:cubicBezTo>
                <a:lnTo>
                  <a:pt x="45977" y="157620"/>
                </a:lnTo>
                <a:cubicBezTo>
                  <a:pt x="48187" y="159830"/>
                  <a:pt x="51268" y="160969"/>
                  <a:pt x="54382" y="160734"/>
                </a:cubicBezTo>
                <a:cubicBezTo>
                  <a:pt x="57496" y="160500"/>
                  <a:pt x="60376" y="158893"/>
                  <a:pt x="62218" y="156348"/>
                </a:cubicBezTo>
                <a:lnTo>
                  <a:pt x="126511" y="67944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Text 34"/>
          <p:cNvSpPr/>
          <p:nvPr/>
        </p:nvSpPr>
        <p:spPr>
          <a:xfrm>
            <a:off x="1036320" y="5795009"/>
            <a:ext cx="160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Great Expectations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036320" y="6023609"/>
            <a:ext cx="1590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validation framework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95060" y="1565910"/>
            <a:ext cx="5608320" cy="3265170"/>
          </a:xfrm>
          <a:custGeom>
            <a:avLst/>
            <a:gdLst/>
            <a:ahLst/>
            <a:cxnLst/>
            <a:rect l="l" t="t" r="r" b="b"/>
            <a:pathLst>
              <a:path w="5608320" h="3265170">
                <a:moveTo>
                  <a:pt x="76209" y="0"/>
                </a:moveTo>
                <a:lnTo>
                  <a:pt x="5532111" y="0"/>
                </a:lnTo>
                <a:cubicBezTo>
                  <a:pt x="5574200" y="0"/>
                  <a:pt x="5608320" y="34120"/>
                  <a:pt x="5608320" y="76209"/>
                </a:cubicBezTo>
                <a:lnTo>
                  <a:pt x="5608320" y="3188961"/>
                </a:lnTo>
                <a:cubicBezTo>
                  <a:pt x="5608320" y="3231050"/>
                  <a:pt x="5574200" y="3265170"/>
                  <a:pt x="5532111" y="3265170"/>
                </a:cubicBezTo>
                <a:lnTo>
                  <a:pt x="76209" y="3265170"/>
                </a:lnTo>
                <a:cubicBezTo>
                  <a:pt x="34120" y="3265170"/>
                  <a:pt x="0" y="3231050"/>
                  <a:pt x="0" y="3188961"/>
                </a:cubicBezTo>
                <a:lnTo>
                  <a:pt x="0" y="76209"/>
                </a:lnTo>
                <a:cubicBezTo>
                  <a:pt x="0" y="34148"/>
                  <a:pt x="34148" y="0"/>
                  <a:pt x="76209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39" name="Text 37"/>
          <p:cNvSpPr/>
          <p:nvPr/>
        </p:nvSpPr>
        <p:spPr>
          <a:xfrm>
            <a:off x="6351270" y="1722120"/>
            <a:ext cx="539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Real-World Data Issues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51270" y="21412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1" name="Shape 39"/>
          <p:cNvSpPr/>
          <p:nvPr/>
        </p:nvSpPr>
        <p:spPr>
          <a:xfrm>
            <a:off x="6447711" y="222694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50006" y="0"/>
                </a:moveTo>
                <a:cubicBezTo>
                  <a:pt x="40812" y="0"/>
                  <a:pt x="33337" y="7475"/>
                  <a:pt x="33337" y="16669"/>
                </a:cubicBezTo>
                <a:lnTo>
                  <a:pt x="33337" y="83344"/>
                </a:lnTo>
                <a:cubicBezTo>
                  <a:pt x="33337" y="92538"/>
                  <a:pt x="40812" y="100013"/>
                  <a:pt x="50006" y="100013"/>
                </a:cubicBezTo>
                <a:lnTo>
                  <a:pt x="100013" y="100013"/>
                </a:lnTo>
                <a:cubicBezTo>
                  <a:pt x="109206" y="100013"/>
                  <a:pt x="116681" y="92538"/>
                  <a:pt x="116681" y="83344"/>
                </a:cubicBezTo>
                <a:lnTo>
                  <a:pt x="116681" y="31098"/>
                </a:lnTo>
                <a:cubicBezTo>
                  <a:pt x="116681" y="26566"/>
                  <a:pt x="114832" y="22216"/>
                  <a:pt x="111550" y="19065"/>
                </a:cubicBezTo>
                <a:lnTo>
                  <a:pt x="96522" y="4636"/>
                </a:lnTo>
                <a:cubicBezTo>
                  <a:pt x="93423" y="1667"/>
                  <a:pt x="89282" y="0"/>
                  <a:pt x="84985" y="0"/>
                </a:cubicBezTo>
                <a:lnTo>
                  <a:pt x="50006" y="0"/>
                </a:lnTo>
                <a:close/>
                <a:moveTo>
                  <a:pt x="16669" y="33337"/>
                </a:moveTo>
                <a:cubicBezTo>
                  <a:pt x="7475" y="33337"/>
                  <a:pt x="0" y="40812"/>
                  <a:pt x="0" y="50006"/>
                </a:cubicBezTo>
                <a:lnTo>
                  <a:pt x="0" y="116681"/>
                </a:lnTo>
                <a:cubicBezTo>
                  <a:pt x="0" y="125875"/>
                  <a:pt x="7475" y="133350"/>
                  <a:pt x="16669" y="133350"/>
                </a:cubicBezTo>
                <a:lnTo>
                  <a:pt x="66675" y="133350"/>
                </a:lnTo>
                <a:cubicBezTo>
                  <a:pt x="75869" y="133350"/>
                  <a:pt x="83344" y="125875"/>
                  <a:pt x="83344" y="116681"/>
                </a:cubicBezTo>
                <a:lnTo>
                  <a:pt x="83344" y="112514"/>
                </a:lnTo>
                <a:lnTo>
                  <a:pt x="66675" y="112514"/>
                </a:lnTo>
                <a:lnTo>
                  <a:pt x="66675" y="116681"/>
                </a:lnTo>
                <a:lnTo>
                  <a:pt x="16669" y="116681"/>
                </a:lnTo>
                <a:lnTo>
                  <a:pt x="16669" y="50006"/>
                </a:lnTo>
                <a:lnTo>
                  <a:pt x="20836" y="50006"/>
                </a:lnTo>
                <a:lnTo>
                  <a:pt x="20836" y="33337"/>
                </a:lnTo>
                <a:lnTo>
                  <a:pt x="16669" y="33337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2" name="Text 40"/>
          <p:cNvSpPr/>
          <p:nvPr/>
        </p:nvSpPr>
        <p:spPr>
          <a:xfrm>
            <a:off x="6770370" y="2103123"/>
            <a:ext cx="495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Duplicates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770370" y="2369823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Same record, different timestamps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51270" y="27127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5" name="Shape 43"/>
          <p:cNvSpPr/>
          <p:nvPr/>
        </p:nvSpPr>
        <p:spPr>
          <a:xfrm>
            <a:off x="6447711" y="279844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33337" y="0"/>
                </a:moveTo>
                <a:cubicBezTo>
                  <a:pt x="28728" y="0"/>
                  <a:pt x="25003" y="3724"/>
                  <a:pt x="25003" y="8334"/>
                </a:cubicBezTo>
                <a:lnTo>
                  <a:pt x="25003" y="16669"/>
                </a:lnTo>
                <a:lnTo>
                  <a:pt x="16669" y="16669"/>
                </a:lnTo>
                <a:cubicBezTo>
                  <a:pt x="7475" y="16669"/>
                  <a:pt x="0" y="24144"/>
                  <a:pt x="0" y="33337"/>
                </a:cubicBezTo>
                <a:lnTo>
                  <a:pt x="0" y="45839"/>
                </a:lnTo>
                <a:lnTo>
                  <a:pt x="116681" y="45839"/>
                </a:lnTo>
                <a:lnTo>
                  <a:pt x="116681" y="33337"/>
                </a:lnTo>
                <a:cubicBezTo>
                  <a:pt x="116681" y="24144"/>
                  <a:pt x="109206" y="16669"/>
                  <a:pt x="100013" y="16669"/>
                </a:cubicBezTo>
                <a:lnTo>
                  <a:pt x="91678" y="16669"/>
                </a:lnTo>
                <a:lnTo>
                  <a:pt x="91678" y="8334"/>
                </a:lnTo>
                <a:cubicBezTo>
                  <a:pt x="91678" y="3724"/>
                  <a:pt x="87954" y="0"/>
                  <a:pt x="83344" y="0"/>
                </a:cubicBezTo>
                <a:cubicBezTo>
                  <a:pt x="78734" y="0"/>
                  <a:pt x="75009" y="3724"/>
                  <a:pt x="75009" y="8334"/>
                </a:cubicBezTo>
                <a:lnTo>
                  <a:pt x="75009" y="16669"/>
                </a:lnTo>
                <a:lnTo>
                  <a:pt x="41672" y="16669"/>
                </a:lnTo>
                <a:lnTo>
                  <a:pt x="41672" y="8334"/>
                </a:lnTo>
                <a:cubicBezTo>
                  <a:pt x="41672" y="3724"/>
                  <a:pt x="37947" y="0"/>
                  <a:pt x="33337" y="0"/>
                </a:cubicBezTo>
                <a:close/>
                <a:moveTo>
                  <a:pt x="0" y="58341"/>
                </a:moveTo>
                <a:lnTo>
                  <a:pt x="0" y="108347"/>
                </a:lnTo>
                <a:cubicBezTo>
                  <a:pt x="0" y="117541"/>
                  <a:pt x="7475" y="125016"/>
                  <a:pt x="16669" y="125016"/>
                </a:cubicBezTo>
                <a:lnTo>
                  <a:pt x="100013" y="125016"/>
                </a:lnTo>
                <a:cubicBezTo>
                  <a:pt x="109206" y="125016"/>
                  <a:pt x="116681" y="117541"/>
                  <a:pt x="116681" y="108347"/>
                </a:cubicBezTo>
                <a:lnTo>
                  <a:pt x="116681" y="58341"/>
                </a:lnTo>
                <a:lnTo>
                  <a:pt x="0" y="58341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6" name="Text 44"/>
          <p:cNvSpPr/>
          <p:nvPr/>
        </p:nvSpPr>
        <p:spPr>
          <a:xfrm>
            <a:off x="6770370" y="2674623"/>
            <a:ext cx="495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Date Formats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770370" y="2941323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MM/DD/YYYY vs DD-MM-YYYY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51270" y="32842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9" name="Shape 47"/>
          <p:cNvSpPr/>
          <p:nvPr/>
        </p:nvSpPr>
        <p:spPr>
          <a:xfrm>
            <a:off x="6447711" y="336994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6669" y="8334"/>
                </a:moveTo>
                <a:cubicBezTo>
                  <a:pt x="16669" y="3724"/>
                  <a:pt x="12944" y="0"/>
                  <a:pt x="8334" y="0"/>
                </a:cubicBezTo>
                <a:cubicBezTo>
                  <a:pt x="3724" y="0"/>
                  <a:pt x="0" y="3724"/>
                  <a:pt x="0" y="8334"/>
                </a:cubicBezTo>
                <a:lnTo>
                  <a:pt x="0" y="125016"/>
                </a:lnTo>
                <a:cubicBezTo>
                  <a:pt x="0" y="129626"/>
                  <a:pt x="3724" y="133350"/>
                  <a:pt x="8334" y="133350"/>
                </a:cubicBezTo>
                <a:cubicBezTo>
                  <a:pt x="12944" y="133350"/>
                  <a:pt x="16669" y="129626"/>
                  <a:pt x="16669" y="125016"/>
                </a:cubicBezTo>
                <a:lnTo>
                  <a:pt x="16669" y="93345"/>
                </a:lnTo>
                <a:lnTo>
                  <a:pt x="32999" y="88449"/>
                </a:lnTo>
                <a:cubicBezTo>
                  <a:pt x="43912" y="85167"/>
                  <a:pt x="55684" y="86183"/>
                  <a:pt x="65868" y="91287"/>
                </a:cubicBezTo>
                <a:cubicBezTo>
                  <a:pt x="76989" y="96861"/>
                  <a:pt x="89959" y="97538"/>
                  <a:pt x="101601" y="93163"/>
                </a:cubicBezTo>
                <a:lnTo>
                  <a:pt x="111264" y="89542"/>
                </a:lnTo>
                <a:cubicBezTo>
                  <a:pt x="114520" y="88318"/>
                  <a:pt x="116681" y="85219"/>
                  <a:pt x="116681" y="81729"/>
                </a:cubicBezTo>
                <a:lnTo>
                  <a:pt x="116681" y="17216"/>
                </a:lnTo>
                <a:cubicBezTo>
                  <a:pt x="116681" y="11225"/>
                  <a:pt x="110378" y="7319"/>
                  <a:pt x="105013" y="10001"/>
                </a:cubicBezTo>
                <a:lnTo>
                  <a:pt x="101940" y="11538"/>
                </a:lnTo>
                <a:cubicBezTo>
                  <a:pt x="90246" y="17398"/>
                  <a:pt x="76468" y="17398"/>
                  <a:pt x="64748" y="11538"/>
                </a:cubicBezTo>
                <a:cubicBezTo>
                  <a:pt x="55267" y="6798"/>
                  <a:pt x="44355" y="5860"/>
                  <a:pt x="34223" y="8907"/>
                </a:cubicBezTo>
                <a:lnTo>
                  <a:pt x="16669" y="14168"/>
                </a:lnTo>
                <a:lnTo>
                  <a:pt x="16669" y="8334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0" name="Text 48"/>
          <p:cNvSpPr/>
          <p:nvPr/>
        </p:nvSpPr>
        <p:spPr>
          <a:xfrm>
            <a:off x="6770370" y="3246123"/>
            <a:ext cx="495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Codes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770370" y="3512823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 vs USA vs United States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51270" y="38557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3" name="Shape 51"/>
          <p:cNvSpPr/>
          <p:nvPr/>
        </p:nvSpPr>
        <p:spPr>
          <a:xfrm>
            <a:off x="6439376" y="394144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66675" y="45839"/>
                </a:moveTo>
                <a:cubicBezTo>
                  <a:pt x="62065" y="45839"/>
                  <a:pt x="58341" y="49563"/>
                  <a:pt x="58341" y="54173"/>
                </a:cubicBezTo>
                <a:cubicBezTo>
                  <a:pt x="58341" y="57637"/>
                  <a:pt x="55554" y="60424"/>
                  <a:pt x="52090" y="60424"/>
                </a:cubicBezTo>
                <a:cubicBezTo>
                  <a:pt x="48626" y="60424"/>
                  <a:pt x="45839" y="57637"/>
                  <a:pt x="45839" y="54173"/>
                </a:cubicBezTo>
                <a:cubicBezTo>
                  <a:pt x="45839" y="42662"/>
                  <a:pt x="55163" y="33337"/>
                  <a:pt x="66675" y="33337"/>
                </a:cubicBezTo>
                <a:cubicBezTo>
                  <a:pt x="78187" y="33337"/>
                  <a:pt x="87511" y="42662"/>
                  <a:pt x="87511" y="54173"/>
                </a:cubicBezTo>
                <a:cubicBezTo>
                  <a:pt x="87511" y="66467"/>
                  <a:pt x="78135" y="71676"/>
                  <a:pt x="72926" y="73577"/>
                </a:cubicBezTo>
                <a:lnTo>
                  <a:pt x="72926" y="74567"/>
                </a:lnTo>
                <a:cubicBezTo>
                  <a:pt x="72926" y="78031"/>
                  <a:pt x="70139" y="80817"/>
                  <a:pt x="66675" y="80817"/>
                </a:cubicBezTo>
                <a:cubicBezTo>
                  <a:pt x="63211" y="80817"/>
                  <a:pt x="60424" y="78031"/>
                  <a:pt x="60424" y="74567"/>
                </a:cubicBezTo>
                <a:lnTo>
                  <a:pt x="60424" y="72457"/>
                </a:lnTo>
                <a:cubicBezTo>
                  <a:pt x="60424" y="67118"/>
                  <a:pt x="64279" y="63289"/>
                  <a:pt x="68264" y="61987"/>
                </a:cubicBezTo>
                <a:cubicBezTo>
                  <a:pt x="69931" y="61440"/>
                  <a:pt x="71702" y="60554"/>
                  <a:pt x="73004" y="59304"/>
                </a:cubicBezTo>
                <a:cubicBezTo>
                  <a:pt x="74124" y="58210"/>
                  <a:pt x="75009" y="56700"/>
                  <a:pt x="75009" y="54199"/>
                </a:cubicBezTo>
                <a:cubicBezTo>
                  <a:pt x="75009" y="49590"/>
                  <a:pt x="71285" y="45865"/>
                  <a:pt x="66675" y="45865"/>
                </a:cubicBezTo>
                <a:close/>
                <a:moveTo>
                  <a:pt x="58341" y="95845"/>
                </a:moveTo>
                <a:cubicBezTo>
                  <a:pt x="58341" y="91245"/>
                  <a:pt x="62075" y="87511"/>
                  <a:pt x="66675" y="87511"/>
                </a:cubicBezTo>
                <a:cubicBezTo>
                  <a:pt x="71275" y="87511"/>
                  <a:pt x="75009" y="91245"/>
                  <a:pt x="75009" y="95845"/>
                </a:cubicBezTo>
                <a:cubicBezTo>
                  <a:pt x="75009" y="100445"/>
                  <a:pt x="71275" y="104180"/>
                  <a:pt x="66675" y="104180"/>
                </a:cubicBezTo>
                <a:cubicBezTo>
                  <a:pt x="62075" y="104180"/>
                  <a:pt x="58341" y="100445"/>
                  <a:pt x="58341" y="95845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4" name="Text 52"/>
          <p:cNvSpPr/>
          <p:nvPr/>
        </p:nvSpPr>
        <p:spPr>
          <a:xfrm>
            <a:off x="6770370" y="3817623"/>
            <a:ext cx="495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Nulls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770370" y="4084323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Missing values everywhere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210300" y="4983482"/>
            <a:ext cx="5600700" cy="1390650"/>
          </a:xfrm>
          <a:custGeom>
            <a:avLst/>
            <a:gdLst/>
            <a:ahLst/>
            <a:cxnLst/>
            <a:rect l="l" t="t" r="r" b="b"/>
            <a:pathLst>
              <a:path w="5600700" h="1390650">
                <a:moveTo>
                  <a:pt x="38100" y="0"/>
                </a:moveTo>
                <a:lnTo>
                  <a:pt x="5524506" y="0"/>
                </a:lnTo>
                <a:cubicBezTo>
                  <a:pt x="5566559" y="0"/>
                  <a:pt x="5600700" y="34141"/>
                  <a:pt x="5600700" y="76194"/>
                </a:cubicBezTo>
                <a:lnTo>
                  <a:pt x="5600700" y="1314456"/>
                </a:lnTo>
                <a:cubicBezTo>
                  <a:pt x="5600700" y="1356509"/>
                  <a:pt x="5566559" y="1390650"/>
                  <a:pt x="5524506" y="1390650"/>
                </a:cubicBezTo>
                <a:lnTo>
                  <a:pt x="38100" y="1390650"/>
                </a:lnTo>
                <a:cubicBezTo>
                  <a:pt x="17072" y="1390650"/>
                  <a:pt x="0" y="1373578"/>
                  <a:pt x="0" y="1352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7" name="Shape 55"/>
          <p:cNvSpPr/>
          <p:nvPr/>
        </p:nvSpPr>
        <p:spPr>
          <a:xfrm>
            <a:off x="6210300" y="4983482"/>
            <a:ext cx="38100" cy="1390650"/>
          </a:xfrm>
          <a:custGeom>
            <a:avLst/>
            <a:gdLst/>
            <a:ahLst/>
            <a:cxnLst/>
            <a:rect l="l" t="t" r="r" b="b"/>
            <a:pathLst>
              <a:path w="38100" h="1390650">
                <a:moveTo>
                  <a:pt x="38100" y="0"/>
                </a:moveTo>
                <a:lnTo>
                  <a:pt x="38100" y="0"/>
                </a:lnTo>
                <a:lnTo>
                  <a:pt x="38100" y="1390650"/>
                </a:lnTo>
                <a:lnTo>
                  <a:pt x="38100" y="1390650"/>
                </a:lnTo>
                <a:cubicBezTo>
                  <a:pt x="17072" y="1390650"/>
                  <a:pt x="0" y="1373578"/>
                  <a:pt x="0" y="1352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8" name="Shape 56"/>
          <p:cNvSpPr/>
          <p:nvPr/>
        </p:nvSpPr>
        <p:spPr>
          <a:xfrm>
            <a:off x="6362700" y="517398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53690" y="0"/>
                </a:moveTo>
                <a:lnTo>
                  <a:pt x="137033" y="0"/>
                </a:lnTo>
                <a:cubicBezTo>
                  <a:pt x="146893" y="0"/>
                  <a:pt x="154930" y="8111"/>
                  <a:pt x="154558" y="17934"/>
                </a:cubicBezTo>
                <a:cubicBezTo>
                  <a:pt x="154484" y="19906"/>
                  <a:pt x="154409" y="21878"/>
                  <a:pt x="154298" y="23812"/>
                </a:cubicBezTo>
                <a:lnTo>
                  <a:pt x="172752" y="23812"/>
                </a:lnTo>
                <a:cubicBezTo>
                  <a:pt x="182463" y="23812"/>
                  <a:pt x="191021" y="31849"/>
                  <a:pt x="190277" y="42342"/>
                </a:cubicBezTo>
                <a:cubicBezTo>
                  <a:pt x="187486" y="80925"/>
                  <a:pt x="167767" y="102133"/>
                  <a:pt x="146372" y="113221"/>
                </a:cubicBezTo>
                <a:cubicBezTo>
                  <a:pt x="140494" y="116272"/>
                  <a:pt x="134503" y="118542"/>
                  <a:pt x="128811" y="120216"/>
                </a:cubicBezTo>
                <a:cubicBezTo>
                  <a:pt x="121295" y="130857"/>
                  <a:pt x="113481" y="136475"/>
                  <a:pt x="107268" y="139489"/>
                </a:cubicBezTo>
                <a:lnTo>
                  <a:pt x="107268" y="166688"/>
                </a:lnTo>
                <a:lnTo>
                  <a:pt x="131080" y="166688"/>
                </a:lnTo>
                <a:cubicBezTo>
                  <a:pt x="137666" y="166688"/>
                  <a:pt x="142987" y="172008"/>
                  <a:pt x="142987" y="178594"/>
                </a:cubicBezTo>
                <a:cubicBezTo>
                  <a:pt x="142987" y="185179"/>
                  <a:pt x="137666" y="190500"/>
                  <a:pt x="131080" y="190500"/>
                </a:cubicBezTo>
                <a:lnTo>
                  <a:pt x="59643" y="190500"/>
                </a:lnTo>
                <a:cubicBezTo>
                  <a:pt x="53057" y="190500"/>
                  <a:pt x="47737" y="185179"/>
                  <a:pt x="47737" y="178594"/>
                </a:cubicBezTo>
                <a:cubicBezTo>
                  <a:pt x="47737" y="172008"/>
                  <a:pt x="53057" y="166688"/>
                  <a:pt x="59643" y="166688"/>
                </a:cubicBezTo>
                <a:lnTo>
                  <a:pt x="83455" y="166688"/>
                </a:lnTo>
                <a:lnTo>
                  <a:pt x="83455" y="139489"/>
                </a:lnTo>
                <a:cubicBezTo>
                  <a:pt x="77502" y="136624"/>
                  <a:pt x="70098" y="131304"/>
                  <a:pt x="62880" y="121518"/>
                </a:cubicBezTo>
                <a:cubicBezTo>
                  <a:pt x="56034" y="119732"/>
                  <a:pt x="48592" y="117016"/>
                  <a:pt x="41337" y="112923"/>
                </a:cubicBezTo>
                <a:cubicBezTo>
                  <a:pt x="21208" y="101650"/>
                  <a:pt x="3051" y="80404"/>
                  <a:pt x="446" y="42267"/>
                </a:cubicBezTo>
                <a:cubicBezTo>
                  <a:pt x="-260" y="31812"/>
                  <a:pt x="8260" y="23775"/>
                  <a:pt x="17971" y="23775"/>
                </a:cubicBezTo>
                <a:lnTo>
                  <a:pt x="36426" y="23775"/>
                </a:lnTo>
                <a:cubicBezTo>
                  <a:pt x="36314" y="21841"/>
                  <a:pt x="36240" y="19906"/>
                  <a:pt x="36165" y="17897"/>
                </a:cubicBezTo>
                <a:cubicBezTo>
                  <a:pt x="35793" y="8037"/>
                  <a:pt x="43830" y="-37"/>
                  <a:pt x="53690" y="-37"/>
                </a:cubicBezTo>
                <a:close/>
                <a:moveTo>
                  <a:pt x="37765" y="41672"/>
                </a:moveTo>
                <a:lnTo>
                  <a:pt x="18269" y="41672"/>
                </a:lnTo>
                <a:cubicBezTo>
                  <a:pt x="20575" y="73186"/>
                  <a:pt x="35049" y="88962"/>
                  <a:pt x="49969" y="97334"/>
                </a:cubicBezTo>
                <a:cubicBezTo>
                  <a:pt x="44611" y="83455"/>
                  <a:pt x="40184" y="65336"/>
                  <a:pt x="37765" y="41672"/>
                </a:cubicBezTo>
                <a:close/>
                <a:moveTo>
                  <a:pt x="141387" y="95548"/>
                </a:moveTo>
                <a:cubicBezTo>
                  <a:pt x="156456" y="86692"/>
                  <a:pt x="170073" y="70954"/>
                  <a:pt x="172380" y="41672"/>
                </a:cubicBezTo>
                <a:lnTo>
                  <a:pt x="152921" y="41672"/>
                </a:lnTo>
                <a:cubicBezTo>
                  <a:pt x="150614" y="64331"/>
                  <a:pt x="146447" y="81930"/>
                  <a:pt x="141387" y="95548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9" name="Text 57"/>
          <p:cNvSpPr/>
          <p:nvPr/>
        </p:nvSpPr>
        <p:spPr>
          <a:xfrm>
            <a:off x="6644283" y="5135882"/>
            <a:ext cx="509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Production Incident: Deduplication Success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644283" y="5478782"/>
            <a:ext cx="50863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retries created multiple records with different values. Our deduplication logic </a:t>
            </a:r>
            <a:r>
              <a:rPr lang="en-US" sz="1200" dirty="0">
                <a:solidFill>
                  <a:srgbClr val="4FD1C5"/>
                </a:solidFill>
                <a:highlight>
                  <a:srgbClr val="4FD1C5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(keep latest by timestamp) </a:t>
            </a:r>
            <a:r>
              <a:rPr lang="en-US" sz="12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caught it and prevented incorrect financial reporting.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9371" y="319371"/>
            <a:ext cx="11617132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6" b="1" kern="0" spc="5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ZONE 3: REFINED/CONSUMPTION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9371" y="574868"/>
            <a:ext cx="11696974" cy="3193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63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Refined Zone: Business Ready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9371" y="958114"/>
            <a:ext cx="11625116" cy="2235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2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Optimized data that powers dashboards, reports, and ML models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2565" y="1312616"/>
            <a:ext cx="5707165" cy="3918686"/>
          </a:xfrm>
          <a:custGeom>
            <a:avLst/>
            <a:gdLst/>
            <a:ahLst/>
            <a:cxnLst/>
            <a:rect l="l" t="t" r="r" b="b"/>
            <a:pathLst>
              <a:path w="5707165" h="3918686">
                <a:moveTo>
                  <a:pt x="63875" y="0"/>
                </a:moveTo>
                <a:lnTo>
                  <a:pt x="5643291" y="0"/>
                </a:lnTo>
                <a:cubicBezTo>
                  <a:pt x="5678568" y="0"/>
                  <a:pt x="5707165" y="28598"/>
                  <a:pt x="5707165" y="63875"/>
                </a:cubicBezTo>
                <a:lnTo>
                  <a:pt x="5707165" y="3854811"/>
                </a:lnTo>
                <a:cubicBezTo>
                  <a:pt x="5707165" y="3890088"/>
                  <a:pt x="5678568" y="3918686"/>
                  <a:pt x="5643291" y="3918686"/>
                </a:cubicBezTo>
                <a:lnTo>
                  <a:pt x="63875" y="3918686"/>
                </a:lnTo>
                <a:cubicBezTo>
                  <a:pt x="28598" y="3918686"/>
                  <a:pt x="0" y="3890088"/>
                  <a:pt x="0" y="3854811"/>
                </a:cubicBezTo>
                <a:lnTo>
                  <a:pt x="0" y="63875"/>
                </a:lnTo>
                <a:cubicBezTo>
                  <a:pt x="0" y="28621"/>
                  <a:pt x="28621" y="0"/>
                  <a:pt x="63875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Text 4"/>
          <p:cNvSpPr/>
          <p:nvPr/>
        </p:nvSpPr>
        <p:spPr>
          <a:xfrm>
            <a:off x="453507" y="1443561"/>
            <a:ext cx="5525124" cy="2235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7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Purpose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53507" y="1762932"/>
            <a:ext cx="5509155" cy="207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What people actually use: clean, fast, optimized data ready for: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53507" y="2066335"/>
            <a:ext cx="2674735" cy="574868"/>
          </a:xfrm>
          <a:custGeom>
            <a:avLst/>
            <a:gdLst/>
            <a:ahLst/>
            <a:cxnLst/>
            <a:rect l="l" t="t" r="r" b="b"/>
            <a:pathLst>
              <a:path w="2674735" h="574868">
                <a:moveTo>
                  <a:pt x="31940" y="0"/>
                </a:moveTo>
                <a:lnTo>
                  <a:pt x="2642795" y="0"/>
                </a:lnTo>
                <a:cubicBezTo>
                  <a:pt x="2660435" y="0"/>
                  <a:pt x="2674735" y="14300"/>
                  <a:pt x="2674735" y="31940"/>
                </a:cubicBezTo>
                <a:lnTo>
                  <a:pt x="2674735" y="542929"/>
                </a:lnTo>
                <a:cubicBezTo>
                  <a:pt x="2674735" y="560568"/>
                  <a:pt x="2660435" y="574868"/>
                  <a:pt x="2642795" y="574868"/>
                </a:cubicBezTo>
                <a:lnTo>
                  <a:pt x="31940" y="574868"/>
                </a:lnTo>
                <a:cubicBezTo>
                  <a:pt x="14300" y="574868"/>
                  <a:pt x="0" y="560568"/>
                  <a:pt x="0" y="542929"/>
                </a:cubicBezTo>
                <a:lnTo>
                  <a:pt x="0" y="31940"/>
                </a:lnTo>
                <a:cubicBezTo>
                  <a:pt x="0" y="14300"/>
                  <a:pt x="14300" y="0"/>
                  <a:pt x="31940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Shape 7"/>
          <p:cNvSpPr/>
          <p:nvPr/>
        </p:nvSpPr>
        <p:spPr>
          <a:xfrm>
            <a:off x="1700952" y="2162146"/>
            <a:ext cx="179646" cy="159686"/>
          </a:xfrm>
          <a:custGeom>
            <a:avLst/>
            <a:gdLst/>
            <a:ahLst/>
            <a:cxnLst/>
            <a:rect l="l" t="t" r="r" b="b"/>
            <a:pathLst>
              <a:path w="179646" h="159686">
                <a:moveTo>
                  <a:pt x="159810" y="74853"/>
                </a:moveTo>
                <a:lnTo>
                  <a:pt x="104918" y="74853"/>
                </a:lnTo>
                <a:cubicBezTo>
                  <a:pt x="99398" y="74853"/>
                  <a:pt x="94938" y="70393"/>
                  <a:pt x="94938" y="64872"/>
                </a:cubicBezTo>
                <a:lnTo>
                  <a:pt x="94938" y="9980"/>
                </a:lnTo>
                <a:cubicBezTo>
                  <a:pt x="94938" y="4460"/>
                  <a:pt x="99429" y="-62"/>
                  <a:pt x="104887" y="655"/>
                </a:cubicBezTo>
                <a:cubicBezTo>
                  <a:pt x="138259" y="5084"/>
                  <a:pt x="164707" y="31532"/>
                  <a:pt x="169136" y="64903"/>
                </a:cubicBezTo>
                <a:cubicBezTo>
                  <a:pt x="169853" y="70361"/>
                  <a:pt x="165331" y="74853"/>
                  <a:pt x="159810" y="74853"/>
                </a:cubicBezTo>
                <a:close/>
                <a:moveTo>
                  <a:pt x="69426" y="11602"/>
                </a:moveTo>
                <a:cubicBezTo>
                  <a:pt x="75071" y="10417"/>
                  <a:pt x="79968" y="15033"/>
                  <a:pt x="79968" y="20803"/>
                </a:cubicBezTo>
                <a:lnTo>
                  <a:pt x="79968" y="82338"/>
                </a:lnTo>
                <a:cubicBezTo>
                  <a:pt x="79968" y="84084"/>
                  <a:pt x="80591" y="85769"/>
                  <a:pt x="81683" y="87110"/>
                </a:cubicBezTo>
                <a:lnTo>
                  <a:pt x="122883" y="136824"/>
                </a:lnTo>
                <a:cubicBezTo>
                  <a:pt x="126532" y="141222"/>
                  <a:pt x="125752" y="147865"/>
                  <a:pt x="120731" y="150579"/>
                </a:cubicBezTo>
                <a:cubicBezTo>
                  <a:pt x="110096" y="156380"/>
                  <a:pt x="97901" y="159686"/>
                  <a:pt x="84958" y="159686"/>
                </a:cubicBezTo>
                <a:cubicBezTo>
                  <a:pt x="43633" y="159686"/>
                  <a:pt x="10105" y="126158"/>
                  <a:pt x="10105" y="84833"/>
                </a:cubicBezTo>
                <a:cubicBezTo>
                  <a:pt x="10105" y="48810"/>
                  <a:pt x="35524" y="18744"/>
                  <a:pt x="69426" y="11602"/>
                </a:cubicBezTo>
                <a:close/>
                <a:moveTo>
                  <a:pt x="149019" y="89823"/>
                </a:moveTo>
                <a:lnTo>
                  <a:pt x="168980" y="89823"/>
                </a:lnTo>
                <a:cubicBezTo>
                  <a:pt x="174750" y="89823"/>
                  <a:pt x="179366" y="94720"/>
                  <a:pt x="178181" y="100365"/>
                </a:cubicBezTo>
                <a:cubicBezTo>
                  <a:pt x="174999" y="115460"/>
                  <a:pt x="167264" y="128871"/>
                  <a:pt x="156473" y="139101"/>
                </a:cubicBezTo>
                <a:cubicBezTo>
                  <a:pt x="152637" y="142750"/>
                  <a:pt x="146618" y="141971"/>
                  <a:pt x="143249" y="137885"/>
                </a:cubicBezTo>
                <a:lnTo>
                  <a:pt x="116926" y="106166"/>
                </a:lnTo>
                <a:cubicBezTo>
                  <a:pt x="111530" y="99648"/>
                  <a:pt x="116178" y="89823"/>
                  <a:pt x="124598" y="89823"/>
                </a:cubicBezTo>
                <a:lnTo>
                  <a:pt x="148988" y="89823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8"/>
          <p:cNvSpPr/>
          <p:nvPr/>
        </p:nvSpPr>
        <p:spPr>
          <a:xfrm>
            <a:off x="517382" y="2353769"/>
            <a:ext cx="2546986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6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Dashboards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223854" y="2066335"/>
            <a:ext cx="2674735" cy="574868"/>
          </a:xfrm>
          <a:custGeom>
            <a:avLst/>
            <a:gdLst/>
            <a:ahLst/>
            <a:cxnLst/>
            <a:rect l="l" t="t" r="r" b="b"/>
            <a:pathLst>
              <a:path w="2674735" h="574868">
                <a:moveTo>
                  <a:pt x="31940" y="0"/>
                </a:moveTo>
                <a:lnTo>
                  <a:pt x="2642795" y="0"/>
                </a:lnTo>
                <a:cubicBezTo>
                  <a:pt x="2660435" y="0"/>
                  <a:pt x="2674735" y="14300"/>
                  <a:pt x="2674735" y="31940"/>
                </a:cubicBezTo>
                <a:lnTo>
                  <a:pt x="2674735" y="542929"/>
                </a:lnTo>
                <a:cubicBezTo>
                  <a:pt x="2674735" y="560568"/>
                  <a:pt x="2660435" y="574868"/>
                  <a:pt x="2642795" y="574868"/>
                </a:cubicBezTo>
                <a:lnTo>
                  <a:pt x="31940" y="574868"/>
                </a:lnTo>
                <a:cubicBezTo>
                  <a:pt x="14300" y="574868"/>
                  <a:pt x="0" y="560568"/>
                  <a:pt x="0" y="542929"/>
                </a:cubicBezTo>
                <a:lnTo>
                  <a:pt x="0" y="31940"/>
                </a:lnTo>
                <a:cubicBezTo>
                  <a:pt x="0" y="14300"/>
                  <a:pt x="14300" y="0"/>
                  <a:pt x="31940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Shape 10"/>
          <p:cNvSpPr/>
          <p:nvPr/>
        </p:nvSpPr>
        <p:spPr>
          <a:xfrm>
            <a:off x="4501239" y="2162146"/>
            <a:ext cx="119764" cy="159686"/>
          </a:xfrm>
          <a:custGeom>
            <a:avLst/>
            <a:gdLst/>
            <a:ahLst/>
            <a:cxnLst/>
            <a:rect l="l" t="t" r="r" b="b"/>
            <a:pathLst>
              <a:path w="119764" h="159686">
                <a:moveTo>
                  <a:pt x="0" y="19961"/>
                </a:moveTo>
                <a:cubicBezTo>
                  <a:pt x="0" y="8951"/>
                  <a:pt x="8951" y="0"/>
                  <a:pt x="19961" y="0"/>
                </a:cubicBezTo>
                <a:lnTo>
                  <a:pt x="66588" y="0"/>
                </a:lnTo>
                <a:cubicBezTo>
                  <a:pt x="71890" y="0"/>
                  <a:pt x="76973" y="2090"/>
                  <a:pt x="80716" y="5832"/>
                </a:cubicBezTo>
                <a:lnTo>
                  <a:pt x="113932" y="39079"/>
                </a:lnTo>
                <a:cubicBezTo>
                  <a:pt x="117675" y="42822"/>
                  <a:pt x="119764" y="47906"/>
                  <a:pt x="119764" y="53208"/>
                </a:cubicBezTo>
                <a:lnTo>
                  <a:pt x="119764" y="139725"/>
                </a:lnTo>
                <a:cubicBezTo>
                  <a:pt x="119764" y="150735"/>
                  <a:pt x="110813" y="159686"/>
                  <a:pt x="99804" y="159686"/>
                </a:cubicBezTo>
                <a:lnTo>
                  <a:pt x="19961" y="159686"/>
                </a:lnTo>
                <a:cubicBezTo>
                  <a:pt x="8951" y="159686"/>
                  <a:pt x="0" y="150735"/>
                  <a:pt x="0" y="139725"/>
                </a:cubicBezTo>
                <a:lnTo>
                  <a:pt x="0" y="19961"/>
                </a:lnTo>
                <a:close/>
                <a:moveTo>
                  <a:pt x="64872" y="18245"/>
                </a:moveTo>
                <a:lnTo>
                  <a:pt x="64872" y="47407"/>
                </a:lnTo>
                <a:cubicBezTo>
                  <a:pt x="64872" y="51555"/>
                  <a:pt x="68209" y="54892"/>
                  <a:pt x="72358" y="54892"/>
                </a:cubicBezTo>
                <a:lnTo>
                  <a:pt x="101519" y="54892"/>
                </a:lnTo>
                <a:lnTo>
                  <a:pt x="64872" y="18245"/>
                </a:lnTo>
                <a:close/>
                <a:moveTo>
                  <a:pt x="37426" y="79843"/>
                </a:moveTo>
                <a:cubicBezTo>
                  <a:pt x="33278" y="79843"/>
                  <a:pt x="29941" y="83180"/>
                  <a:pt x="29941" y="87328"/>
                </a:cubicBezTo>
                <a:cubicBezTo>
                  <a:pt x="29941" y="91476"/>
                  <a:pt x="33278" y="94813"/>
                  <a:pt x="37426" y="94813"/>
                </a:cubicBezTo>
                <a:lnTo>
                  <a:pt x="82338" y="94813"/>
                </a:lnTo>
                <a:cubicBezTo>
                  <a:pt x="86486" y="94813"/>
                  <a:pt x="89823" y="91476"/>
                  <a:pt x="89823" y="87328"/>
                </a:cubicBezTo>
                <a:cubicBezTo>
                  <a:pt x="89823" y="83180"/>
                  <a:pt x="86486" y="79843"/>
                  <a:pt x="82338" y="79843"/>
                </a:cubicBezTo>
                <a:lnTo>
                  <a:pt x="37426" y="79843"/>
                </a:lnTo>
                <a:close/>
                <a:moveTo>
                  <a:pt x="37426" y="109784"/>
                </a:moveTo>
                <a:cubicBezTo>
                  <a:pt x="33278" y="109784"/>
                  <a:pt x="29941" y="113121"/>
                  <a:pt x="29941" y="117269"/>
                </a:cubicBezTo>
                <a:cubicBezTo>
                  <a:pt x="29941" y="121417"/>
                  <a:pt x="33278" y="124754"/>
                  <a:pt x="37426" y="124754"/>
                </a:cubicBezTo>
                <a:lnTo>
                  <a:pt x="82338" y="124754"/>
                </a:lnTo>
                <a:cubicBezTo>
                  <a:pt x="86486" y="124754"/>
                  <a:pt x="89823" y="121417"/>
                  <a:pt x="89823" y="117269"/>
                </a:cubicBezTo>
                <a:cubicBezTo>
                  <a:pt x="89823" y="113121"/>
                  <a:pt x="86486" y="109784"/>
                  <a:pt x="82338" y="109784"/>
                </a:cubicBezTo>
                <a:lnTo>
                  <a:pt x="37426" y="109784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11"/>
          <p:cNvSpPr/>
          <p:nvPr/>
        </p:nvSpPr>
        <p:spPr>
          <a:xfrm>
            <a:off x="3287728" y="2353769"/>
            <a:ext cx="2546986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6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Reports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53507" y="2737015"/>
            <a:ext cx="2674735" cy="574868"/>
          </a:xfrm>
          <a:custGeom>
            <a:avLst/>
            <a:gdLst/>
            <a:ahLst/>
            <a:cxnLst/>
            <a:rect l="l" t="t" r="r" b="b"/>
            <a:pathLst>
              <a:path w="2674735" h="574868">
                <a:moveTo>
                  <a:pt x="31940" y="0"/>
                </a:moveTo>
                <a:lnTo>
                  <a:pt x="2642795" y="0"/>
                </a:lnTo>
                <a:cubicBezTo>
                  <a:pt x="2660435" y="0"/>
                  <a:pt x="2674735" y="14300"/>
                  <a:pt x="2674735" y="31940"/>
                </a:cubicBezTo>
                <a:lnTo>
                  <a:pt x="2674735" y="542929"/>
                </a:lnTo>
                <a:cubicBezTo>
                  <a:pt x="2674735" y="560568"/>
                  <a:pt x="2660435" y="574868"/>
                  <a:pt x="2642795" y="574868"/>
                </a:cubicBezTo>
                <a:lnTo>
                  <a:pt x="31940" y="574868"/>
                </a:lnTo>
                <a:cubicBezTo>
                  <a:pt x="14300" y="574868"/>
                  <a:pt x="0" y="560568"/>
                  <a:pt x="0" y="542929"/>
                </a:cubicBezTo>
                <a:lnTo>
                  <a:pt x="0" y="31940"/>
                </a:lnTo>
                <a:cubicBezTo>
                  <a:pt x="0" y="14300"/>
                  <a:pt x="14300" y="0"/>
                  <a:pt x="31940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Shape 13"/>
          <p:cNvSpPr/>
          <p:nvPr/>
        </p:nvSpPr>
        <p:spPr>
          <a:xfrm>
            <a:off x="1710932" y="2832826"/>
            <a:ext cx="159686" cy="159686"/>
          </a:xfrm>
          <a:custGeom>
            <a:avLst/>
            <a:gdLst/>
            <a:ahLst/>
            <a:cxnLst/>
            <a:rect l="l" t="t" r="r" b="b"/>
            <a:pathLst>
              <a:path w="159686" h="159686">
                <a:moveTo>
                  <a:pt x="37426" y="17466"/>
                </a:moveTo>
                <a:cubicBezTo>
                  <a:pt x="37426" y="7828"/>
                  <a:pt x="45255" y="0"/>
                  <a:pt x="54892" y="0"/>
                </a:cubicBezTo>
                <a:lnTo>
                  <a:pt x="62377" y="0"/>
                </a:lnTo>
                <a:cubicBezTo>
                  <a:pt x="67898" y="0"/>
                  <a:pt x="72358" y="4460"/>
                  <a:pt x="72358" y="9980"/>
                </a:cubicBezTo>
                <a:lnTo>
                  <a:pt x="72358" y="149705"/>
                </a:lnTo>
                <a:cubicBezTo>
                  <a:pt x="72358" y="155226"/>
                  <a:pt x="67898" y="159686"/>
                  <a:pt x="62377" y="159686"/>
                </a:cubicBezTo>
                <a:lnTo>
                  <a:pt x="52397" y="159686"/>
                </a:lnTo>
                <a:cubicBezTo>
                  <a:pt x="43103" y="159686"/>
                  <a:pt x="35274" y="153323"/>
                  <a:pt x="33060" y="144715"/>
                </a:cubicBezTo>
                <a:cubicBezTo>
                  <a:pt x="32842" y="144715"/>
                  <a:pt x="32654" y="144715"/>
                  <a:pt x="32436" y="144715"/>
                </a:cubicBezTo>
                <a:cubicBezTo>
                  <a:pt x="18651" y="144715"/>
                  <a:pt x="7485" y="133550"/>
                  <a:pt x="7485" y="119764"/>
                </a:cubicBezTo>
                <a:cubicBezTo>
                  <a:pt x="7485" y="114150"/>
                  <a:pt x="9357" y="108973"/>
                  <a:pt x="12475" y="104794"/>
                </a:cubicBezTo>
                <a:cubicBezTo>
                  <a:pt x="6425" y="100240"/>
                  <a:pt x="2495" y="93004"/>
                  <a:pt x="2495" y="84833"/>
                </a:cubicBezTo>
                <a:cubicBezTo>
                  <a:pt x="2495" y="75196"/>
                  <a:pt x="7984" y="66806"/>
                  <a:pt x="15969" y="62658"/>
                </a:cubicBezTo>
                <a:cubicBezTo>
                  <a:pt x="13754" y="58915"/>
                  <a:pt x="12475" y="54549"/>
                  <a:pt x="12475" y="49902"/>
                </a:cubicBezTo>
                <a:cubicBezTo>
                  <a:pt x="12475" y="36116"/>
                  <a:pt x="23641" y="24951"/>
                  <a:pt x="37426" y="24951"/>
                </a:cubicBezTo>
                <a:lnTo>
                  <a:pt x="37426" y="17466"/>
                </a:lnTo>
                <a:close/>
                <a:moveTo>
                  <a:pt x="122259" y="17466"/>
                </a:moveTo>
                <a:lnTo>
                  <a:pt x="122259" y="24951"/>
                </a:lnTo>
                <a:cubicBezTo>
                  <a:pt x="136045" y="24951"/>
                  <a:pt x="147210" y="36116"/>
                  <a:pt x="147210" y="49902"/>
                </a:cubicBezTo>
                <a:cubicBezTo>
                  <a:pt x="147210" y="54580"/>
                  <a:pt x="145931" y="58946"/>
                  <a:pt x="143717" y="62658"/>
                </a:cubicBezTo>
                <a:cubicBezTo>
                  <a:pt x="151733" y="66806"/>
                  <a:pt x="157191" y="75165"/>
                  <a:pt x="157191" y="84833"/>
                </a:cubicBezTo>
                <a:cubicBezTo>
                  <a:pt x="157191" y="93004"/>
                  <a:pt x="153261" y="100240"/>
                  <a:pt x="147210" y="104794"/>
                </a:cubicBezTo>
                <a:cubicBezTo>
                  <a:pt x="150329" y="108973"/>
                  <a:pt x="152200" y="114150"/>
                  <a:pt x="152200" y="119764"/>
                </a:cubicBezTo>
                <a:cubicBezTo>
                  <a:pt x="152200" y="133550"/>
                  <a:pt x="141035" y="144715"/>
                  <a:pt x="127250" y="144715"/>
                </a:cubicBezTo>
                <a:cubicBezTo>
                  <a:pt x="127031" y="144715"/>
                  <a:pt x="126844" y="144715"/>
                  <a:pt x="126626" y="144715"/>
                </a:cubicBezTo>
                <a:cubicBezTo>
                  <a:pt x="124411" y="153323"/>
                  <a:pt x="116583" y="159686"/>
                  <a:pt x="107289" y="159686"/>
                </a:cubicBezTo>
                <a:lnTo>
                  <a:pt x="97308" y="159686"/>
                </a:lnTo>
                <a:cubicBezTo>
                  <a:pt x="91788" y="159686"/>
                  <a:pt x="87328" y="155226"/>
                  <a:pt x="87328" y="149705"/>
                </a:cubicBezTo>
                <a:lnTo>
                  <a:pt x="87328" y="9980"/>
                </a:lnTo>
                <a:cubicBezTo>
                  <a:pt x="87328" y="4460"/>
                  <a:pt x="91788" y="0"/>
                  <a:pt x="97308" y="0"/>
                </a:cubicBezTo>
                <a:lnTo>
                  <a:pt x="104794" y="0"/>
                </a:lnTo>
                <a:cubicBezTo>
                  <a:pt x="114431" y="0"/>
                  <a:pt x="122259" y="7828"/>
                  <a:pt x="122259" y="17466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4"/>
          <p:cNvSpPr/>
          <p:nvPr/>
        </p:nvSpPr>
        <p:spPr>
          <a:xfrm>
            <a:off x="517382" y="3024449"/>
            <a:ext cx="2546986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6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 Models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23854" y="2737015"/>
            <a:ext cx="2674735" cy="574868"/>
          </a:xfrm>
          <a:custGeom>
            <a:avLst/>
            <a:gdLst/>
            <a:ahLst/>
            <a:cxnLst/>
            <a:rect l="l" t="t" r="r" b="b"/>
            <a:pathLst>
              <a:path w="2674735" h="574868">
                <a:moveTo>
                  <a:pt x="31940" y="0"/>
                </a:moveTo>
                <a:lnTo>
                  <a:pt x="2642795" y="0"/>
                </a:lnTo>
                <a:cubicBezTo>
                  <a:pt x="2660435" y="0"/>
                  <a:pt x="2674735" y="14300"/>
                  <a:pt x="2674735" y="31940"/>
                </a:cubicBezTo>
                <a:lnTo>
                  <a:pt x="2674735" y="542929"/>
                </a:lnTo>
                <a:cubicBezTo>
                  <a:pt x="2674735" y="560568"/>
                  <a:pt x="2660435" y="574868"/>
                  <a:pt x="2642795" y="574868"/>
                </a:cubicBezTo>
                <a:lnTo>
                  <a:pt x="31940" y="574868"/>
                </a:lnTo>
                <a:cubicBezTo>
                  <a:pt x="14300" y="574868"/>
                  <a:pt x="0" y="560568"/>
                  <a:pt x="0" y="542929"/>
                </a:cubicBezTo>
                <a:lnTo>
                  <a:pt x="0" y="31940"/>
                </a:lnTo>
                <a:cubicBezTo>
                  <a:pt x="0" y="14300"/>
                  <a:pt x="14300" y="0"/>
                  <a:pt x="31940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Shape 16"/>
          <p:cNvSpPr/>
          <p:nvPr/>
        </p:nvSpPr>
        <p:spPr>
          <a:xfrm>
            <a:off x="4481279" y="2832826"/>
            <a:ext cx="159686" cy="159686"/>
          </a:xfrm>
          <a:custGeom>
            <a:avLst/>
            <a:gdLst/>
            <a:ahLst/>
            <a:cxnLst/>
            <a:rect l="l" t="t" r="r" b="b"/>
            <a:pathLst>
              <a:path w="159686" h="159686">
                <a:moveTo>
                  <a:pt x="129745" y="64872"/>
                </a:moveTo>
                <a:cubicBezTo>
                  <a:pt x="129745" y="79188"/>
                  <a:pt x="125097" y="92412"/>
                  <a:pt x="117269" y="103141"/>
                </a:cubicBezTo>
                <a:lnTo>
                  <a:pt x="156754" y="142657"/>
                </a:lnTo>
                <a:cubicBezTo>
                  <a:pt x="160653" y="146555"/>
                  <a:pt x="160653" y="152887"/>
                  <a:pt x="156754" y="156785"/>
                </a:cubicBezTo>
                <a:cubicBezTo>
                  <a:pt x="152855" y="160684"/>
                  <a:pt x="146524" y="160684"/>
                  <a:pt x="142625" y="156785"/>
                </a:cubicBezTo>
                <a:lnTo>
                  <a:pt x="103141" y="117269"/>
                </a:lnTo>
                <a:cubicBezTo>
                  <a:pt x="92412" y="125097"/>
                  <a:pt x="79188" y="129745"/>
                  <a:pt x="64872" y="129745"/>
                </a:cubicBezTo>
                <a:cubicBezTo>
                  <a:pt x="29037" y="129745"/>
                  <a:pt x="0" y="100708"/>
                  <a:pt x="0" y="64872"/>
                </a:cubicBezTo>
                <a:cubicBezTo>
                  <a:pt x="0" y="29037"/>
                  <a:pt x="29037" y="0"/>
                  <a:pt x="64872" y="0"/>
                </a:cubicBezTo>
                <a:cubicBezTo>
                  <a:pt x="100708" y="0"/>
                  <a:pt x="129745" y="29037"/>
                  <a:pt x="129745" y="64872"/>
                </a:cubicBezTo>
                <a:close/>
                <a:moveTo>
                  <a:pt x="64872" y="109784"/>
                </a:moveTo>
                <a:cubicBezTo>
                  <a:pt x="89660" y="109784"/>
                  <a:pt x="109784" y="89660"/>
                  <a:pt x="109784" y="64872"/>
                </a:cubicBezTo>
                <a:cubicBezTo>
                  <a:pt x="109784" y="40085"/>
                  <a:pt x="89660" y="19961"/>
                  <a:pt x="64872" y="19961"/>
                </a:cubicBezTo>
                <a:cubicBezTo>
                  <a:pt x="40085" y="19961"/>
                  <a:pt x="19961" y="40085"/>
                  <a:pt x="19961" y="64872"/>
                </a:cubicBezTo>
                <a:cubicBezTo>
                  <a:pt x="19961" y="89660"/>
                  <a:pt x="40085" y="109784"/>
                  <a:pt x="64872" y="10978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Text 17"/>
          <p:cNvSpPr/>
          <p:nvPr/>
        </p:nvSpPr>
        <p:spPr>
          <a:xfrm>
            <a:off x="3287728" y="3024449"/>
            <a:ext cx="2546986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6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Analysis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53507" y="3407694"/>
            <a:ext cx="5445281" cy="1692668"/>
          </a:xfrm>
          <a:custGeom>
            <a:avLst/>
            <a:gdLst/>
            <a:ahLst/>
            <a:cxnLst/>
            <a:rect l="l" t="t" r="r" b="b"/>
            <a:pathLst>
              <a:path w="5445281" h="1692668">
                <a:moveTo>
                  <a:pt x="63881" y="0"/>
                </a:moveTo>
                <a:lnTo>
                  <a:pt x="5381400" y="0"/>
                </a:lnTo>
                <a:cubicBezTo>
                  <a:pt x="5416680" y="0"/>
                  <a:pt x="5445281" y="28601"/>
                  <a:pt x="5445281" y="63881"/>
                </a:cubicBezTo>
                <a:lnTo>
                  <a:pt x="5445281" y="1628787"/>
                </a:lnTo>
                <a:cubicBezTo>
                  <a:pt x="5445281" y="1664067"/>
                  <a:pt x="5416680" y="1692668"/>
                  <a:pt x="5381400" y="1692668"/>
                </a:cubicBezTo>
                <a:lnTo>
                  <a:pt x="63881" y="1692668"/>
                </a:lnTo>
                <a:cubicBezTo>
                  <a:pt x="28601" y="1692668"/>
                  <a:pt x="0" y="1664067"/>
                  <a:pt x="0" y="1628787"/>
                </a:cubicBezTo>
                <a:lnTo>
                  <a:pt x="0" y="63881"/>
                </a:lnTo>
                <a:cubicBezTo>
                  <a:pt x="0" y="28624"/>
                  <a:pt x="28624" y="0"/>
                  <a:pt x="63881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Text 19"/>
          <p:cNvSpPr/>
          <p:nvPr/>
        </p:nvSpPr>
        <p:spPr>
          <a:xfrm>
            <a:off x="549319" y="3503506"/>
            <a:ext cx="5325517" cy="2235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2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Tools I Use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49319" y="3870783"/>
            <a:ext cx="255497" cy="255497"/>
          </a:xfrm>
          <a:custGeom>
            <a:avLst/>
            <a:gdLst/>
            <a:ahLst/>
            <a:cxnLst/>
            <a:rect l="l" t="t" r="r" b="b"/>
            <a:pathLst>
              <a:path w="255497" h="255497">
                <a:moveTo>
                  <a:pt x="31937" y="0"/>
                </a:moveTo>
                <a:lnTo>
                  <a:pt x="223560" y="0"/>
                </a:lnTo>
                <a:cubicBezTo>
                  <a:pt x="241198" y="0"/>
                  <a:pt x="255497" y="14299"/>
                  <a:pt x="255497" y="31937"/>
                </a:cubicBezTo>
                <a:lnTo>
                  <a:pt x="255497" y="223560"/>
                </a:lnTo>
                <a:cubicBezTo>
                  <a:pt x="255497" y="241198"/>
                  <a:pt x="241198" y="255497"/>
                  <a:pt x="223560" y="255497"/>
                </a:cubicBezTo>
                <a:lnTo>
                  <a:pt x="31937" y="255497"/>
                </a:lnTo>
                <a:cubicBezTo>
                  <a:pt x="14299" y="255497"/>
                  <a:pt x="0" y="241198"/>
                  <a:pt x="0" y="223560"/>
                </a:cubicBezTo>
                <a:lnTo>
                  <a:pt x="0" y="31937"/>
                </a:lnTo>
                <a:cubicBezTo>
                  <a:pt x="0" y="14311"/>
                  <a:pt x="14311" y="0"/>
                  <a:pt x="31937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Shape 21"/>
          <p:cNvSpPr/>
          <p:nvPr/>
        </p:nvSpPr>
        <p:spPr>
          <a:xfrm>
            <a:off x="623173" y="3942641"/>
            <a:ext cx="111780" cy="111780"/>
          </a:xfrm>
          <a:custGeom>
            <a:avLst/>
            <a:gdLst/>
            <a:ahLst/>
            <a:cxnLst/>
            <a:rect l="l" t="t" r="r" b="b"/>
            <a:pathLst>
              <a:path w="111780" h="111780">
                <a:moveTo>
                  <a:pt x="62920" y="0"/>
                </a:moveTo>
                <a:cubicBezTo>
                  <a:pt x="62920" y="-3864"/>
                  <a:pt x="59798" y="-6986"/>
                  <a:pt x="55934" y="-6986"/>
                </a:cubicBezTo>
                <a:cubicBezTo>
                  <a:pt x="52069" y="-6986"/>
                  <a:pt x="48947" y="-3864"/>
                  <a:pt x="48947" y="0"/>
                </a:cubicBezTo>
                <a:lnTo>
                  <a:pt x="48947" y="13558"/>
                </a:lnTo>
                <a:lnTo>
                  <a:pt x="45673" y="10283"/>
                </a:lnTo>
                <a:cubicBezTo>
                  <a:pt x="43620" y="8231"/>
                  <a:pt x="40302" y="8231"/>
                  <a:pt x="38272" y="10283"/>
                </a:cubicBezTo>
                <a:cubicBezTo>
                  <a:pt x="36241" y="12335"/>
                  <a:pt x="36219" y="15654"/>
                  <a:pt x="38272" y="17684"/>
                </a:cubicBezTo>
                <a:lnTo>
                  <a:pt x="48969" y="28382"/>
                </a:lnTo>
                <a:lnTo>
                  <a:pt x="48969" y="43795"/>
                </a:lnTo>
                <a:lnTo>
                  <a:pt x="35608" y="36088"/>
                </a:lnTo>
                <a:lnTo>
                  <a:pt x="31700" y="21483"/>
                </a:lnTo>
                <a:cubicBezTo>
                  <a:pt x="30958" y="18688"/>
                  <a:pt x="28076" y="17029"/>
                  <a:pt x="25281" y="17771"/>
                </a:cubicBezTo>
                <a:cubicBezTo>
                  <a:pt x="22487" y="18514"/>
                  <a:pt x="20806" y="21395"/>
                  <a:pt x="21548" y="24190"/>
                </a:cubicBezTo>
                <a:lnTo>
                  <a:pt x="22749" y="28665"/>
                </a:lnTo>
                <a:lnTo>
                  <a:pt x="11025" y="21898"/>
                </a:lnTo>
                <a:cubicBezTo>
                  <a:pt x="7685" y="19976"/>
                  <a:pt x="3406" y="21112"/>
                  <a:pt x="1485" y="24452"/>
                </a:cubicBezTo>
                <a:cubicBezTo>
                  <a:pt x="-437" y="27792"/>
                  <a:pt x="699" y="32071"/>
                  <a:pt x="4039" y="33992"/>
                </a:cubicBezTo>
                <a:lnTo>
                  <a:pt x="15763" y="40760"/>
                </a:lnTo>
                <a:lnTo>
                  <a:pt x="11287" y="41961"/>
                </a:lnTo>
                <a:cubicBezTo>
                  <a:pt x="8493" y="42703"/>
                  <a:pt x="6833" y="45585"/>
                  <a:pt x="7576" y="48380"/>
                </a:cubicBezTo>
                <a:cubicBezTo>
                  <a:pt x="8318" y="51174"/>
                  <a:pt x="11200" y="52833"/>
                  <a:pt x="13994" y="52091"/>
                </a:cubicBezTo>
                <a:lnTo>
                  <a:pt x="28600" y="48183"/>
                </a:lnTo>
                <a:lnTo>
                  <a:pt x="41961" y="55890"/>
                </a:lnTo>
                <a:lnTo>
                  <a:pt x="28600" y="63597"/>
                </a:lnTo>
                <a:lnTo>
                  <a:pt x="13994" y="59689"/>
                </a:lnTo>
                <a:cubicBezTo>
                  <a:pt x="11200" y="58946"/>
                  <a:pt x="8318" y="60606"/>
                  <a:pt x="7576" y="63400"/>
                </a:cubicBezTo>
                <a:cubicBezTo>
                  <a:pt x="6833" y="66195"/>
                  <a:pt x="8493" y="69077"/>
                  <a:pt x="11287" y="69819"/>
                </a:cubicBezTo>
                <a:lnTo>
                  <a:pt x="15763" y="71020"/>
                </a:lnTo>
                <a:lnTo>
                  <a:pt x="4039" y="77788"/>
                </a:lnTo>
                <a:cubicBezTo>
                  <a:pt x="699" y="79709"/>
                  <a:pt x="-437" y="83988"/>
                  <a:pt x="1485" y="87328"/>
                </a:cubicBezTo>
                <a:cubicBezTo>
                  <a:pt x="3406" y="90668"/>
                  <a:pt x="7685" y="91825"/>
                  <a:pt x="11025" y="89882"/>
                </a:cubicBezTo>
                <a:lnTo>
                  <a:pt x="22749" y="83115"/>
                </a:lnTo>
                <a:lnTo>
                  <a:pt x="21548" y="87590"/>
                </a:lnTo>
                <a:cubicBezTo>
                  <a:pt x="20806" y="90385"/>
                  <a:pt x="22465" y="93266"/>
                  <a:pt x="25260" y="94009"/>
                </a:cubicBezTo>
                <a:cubicBezTo>
                  <a:pt x="28054" y="94751"/>
                  <a:pt x="30936" y="93092"/>
                  <a:pt x="31678" y="90297"/>
                </a:cubicBezTo>
                <a:lnTo>
                  <a:pt x="35586" y="75692"/>
                </a:lnTo>
                <a:lnTo>
                  <a:pt x="48947" y="67985"/>
                </a:lnTo>
                <a:lnTo>
                  <a:pt x="48947" y="83398"/>
                </a:lnTo>
                <a:lnTo>
                  <a:pt x="38250" y="94096"/>
                </a:lnTo>
                <a:cubicBezTo>
                  <a:pt x="36197" y="96148"/>
                  <a:pt x="36197" y="99467"/>
                  <a:pt x="38250" y="101497"/>
                </a:cubicBezTo>
                <a:cubicBezTo>
                  <a:pt x="40302" y="103527"/>
                  <a:pt x="43620" y="103549"/>
                  <a:pt x="45651" y="101497"/>
                </a:cubicBezTo>
                <a:lnTo>
                  <a:pt x="48926" y="98222"/>
                </a:lnTo>
                <a:lnTo>
                  <a:pt x="48926" y="111780"/>
                </a:lnTo>
                <a:cubicBezTo>
                  <a:pt x="48926" y="115644"/>
                  <a:pt x="52048" y="118766"/>
                  <a:pt x="55912" y="118766"/>
                </a:cubicBezTo>
                <a:cubicBezTo>
                  <a:pt x="59776" y="118766"/>
                  <a:pt x="62898" y="115644"/>
                  <a:pt x="62898" y="111780"/>
                </a:cubicBezTo>
                <a:lnTo>
                  <a:pt x="62898" y="98222"/>
                </a:lnTo>
                <a:lnTo>
                  <a:pt x="66173" y="101497"/>
                </a:lnTo>
                <a:cubicBezTo>
                  <a:pt x="68225" y="103549"/>
                  <a:pt x="71544" y="103549"/>
                  <a:pt x="73574" y="101497"/>
                </a:cubicBezTo>
                <a:cubicBezTo>
                  <a:pt x="75604" y="99445"/>
                  <a:pt x="75626" y="96126"/>
                  <a:pt x="73574" y="94096"/>
                </a:cubicBezTo>
                <a:lnTo>
                  <a:pt x="62876" y="83398"/>
                </a:lnTo>
                <a:lnTo>
                  <a:pt x="62876" y="67985"/>
                </a:lnTo>
                <a:lnTo>
                  <a:pt x="76237" y="75692"/>
                </a:lnTo>
                <a:lnTo>
                  <a:pt x="80145" y="90297"/>
                </a:lnTo>
                <a:cubicBezTo>
                  <a:pt x="80888" y="93092"/>
                  <a:pt x="83769" y="94751"/>
                  <a:pt x="86564" y="94009"/>
                </a:cubicBezTo>
                <a:cubicBezTo>
                  <a:pt x="89358" y="93266"/>
                  <a:pt x="91018" y="90385"/>
                  <a:pt x="90275" y="87590"/>
                </a:cubicBezTo>
                <a:lnTo>
                  <a:pt x="89075" y="83115"/>
                </a:lnTo>
                <a:lnTo>
                  <a:pt x="100798" y="89882"/>
                </a:lnTo>
                <a:cubicBezTo>
                  <a:pt x="104139" y="91804"/>
                  <a:pt x="108418" y="90668"/>
                  <a:pt x="110339" y="87328"/>
                </a:cubicBezTo>
                <a:cubicBezTo>
                  <a:pt x="112260" y="83988"/>
                  <a:pt x="111125" y="79709"/>
                  <a:pt x="107785" y="77787"/>
                </a:cubicBezTo>
                <a:lnTo>
                  <a:pt x="96061" y="71020"/>
                </a:lnTo>
                <a:lnTo>
                  <a:pt x="100536" y="69819"/>
                </a:lnTo>
                <a:cubicBezTo>
                  <a:pt x="103331" y="69077"/>
                  <a:pt x="104990" y="66195"/>
                  <a:pt x="104248" y="63400"/>
                </a:cubicBezTo>
                <a:cubicBezTo>
                  <a:pt x="103506" y="60606"/>
                  <a:pt x="100624" y="58946"/>
                  <a:pt x="97829" y="59689"/>
                </a:cubicBezTo>
                <a:lnTo>
                  <a:pt x="83224" y="63597"/>
                </a:lnTo>
                <a:lnTo>
                  <a:pt x="69862" y="55890"/>
                </a:lnTo>
                <a:lnTo>
                  <a:pt x="83224" y="48183"/>
                </a:lnTo>
                <a:lnTo>
                  <a:pt x="97829" y="52091"/>
                </a:lnTo>
                <a:cubicBezTo>
                  <a:pt x="100624" y="52833"/>
                  <a:pt x="103506" y="51174"/>
                  <a:pt x="104248" y="48380"/>
                </a:cubicBezTo>
                <a:cubicBezTo>
                  <a:pt x="104990" y="45585"/>
                  <a:pt x="103331" y="42703"/>
                  <a:pt x="100536" y="41961"/>
                </a:cubicBezTo>
                <a:lnTo>
                  <a:pt x="96061" y="40760"/>
                </a:lnTo>
                <a:lnTo>
                  <a:pt x="107785" y="33992"/>
                </a:lnTo>
                <a:cubicBezTo>
                  <a:pt x="111125" y="32071"/>
                  <a:pt x="112282" y="27792"/>
                  <a:pt x="110339" y="24452"/>
                </a:cubicBezTo>
                <a:cubicBezTo>
                  <a:pt x="108396" y="21112"/>
                  <a:pt x="104139" y="19976"/>
                  <a:pt x="100798" y="21898"/>
                </a:cubicBezTo>
                <a:lnTo>
                  <a:pt x="89075" y="28665"/>
                </a:lnTo>
                <a:lnTo>
                  <a:pt x="90275" y="24190"/>
                </a:lnTo>
                <a:cubicBezTo>
                  <a:pt x="91018" y="21395"/>
                  <a:pt x="89358" y="18514"/>
                  <a:pt x="86564" y="17771"/>
                </a:cubicBezTo>
                <a:cubicBezTo>
                  <a:pt x="83769" y="17029"/>
                  <a:pt x="80888" y="18688"/>
                  <a:pt x="80145" y="21483"/>
                </a:cubicBezTo>
                <a:lnTo>
                  <a:pt x="76237" y="36088"/>
                </a:lnTo>
                <a:lnTo>
                  <a:pt x="62876" y="43795"/>
                </a:lnTo>
                <a:lnTo>
                  <a:pt x="62876" y="28382"/>
                </a:lnTo>
                <a:lnTo>
                  <a:pt x="73574" y="17684"/>
                </a:lnTo>
                <a:cubicBezTo>
                  <a:pt x="75626" y="15632"/>
                  <a:pt x="75626" y="12313"/>
                  <a:pt x="73574" y="10283"/>
                </a:cubicBezTo>
                <a:cubicBezTo>
                  <a:pt x="71522" y="8253"/>
                  <a:pt x="68203" y="8231"/>
                  <a:pt x="66173" y="10283"/>
                </a:cubicBezTo>
                <a:lnTo>
                  <a:pt x="62898" y="13558"/>
                </a:lnTo>
                <a:lnTo>
                  <a:pt x="62898" y="0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Text 22"/>
          <p:cNvSpPr/>
          <p:nvPr/>
        </p:nvSpPr>
        <p:spPr>
          <a:xfrm>
            <a:off x="900627" y="3822877"/>
            <a:ext cx="2091882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6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Snowflake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00627" y="4014500"/>
            <a:ext cx="2083898" cy="1596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 analytics, separates compute/storage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49319" y="4285965"/>
            <a:ext cx="255497" cy="255497"/>
          </a:xfrm>
          <a:custGeom>
            <a:avLst/>
            <a:gdLst/>
            <a:ahLst/>
            <a:cxnLst/>
            <a:rect l="l" t="t" r="r" b="b"/>
            <a:pathLst>
              <a:path w="255497" h="255497">
                <a:moveTo>
                  <a:pt x="31937" y="0"/>
                </a:moveTo>
                <a:lnTo>
                  <a:pt x="223560" y="0"/>
                </a:lnTo>
                <a:cubicBezTo>
                  <a:pt x="241198" y="0"/>
                  <a:pt x="255497" y="14299"/>
                  <a:pt x="255497" y="31937"/>
                </a:cubicBezTo>
                <a:lnTo>
                  <a:pt x="255497" y="223560"/>
                </a:lnTo>
                <a:cubicBezTo>
                  <a:pt x="255497" y="241198"/>
                  <a:pt x="241198" y="255497"/>
                  <a:pt x="223560" y="255497"/>
                </a:cubicBezTo>
                <a:lnTo>
                  <a:pt x="31937" y="255497"/>
                </a:lnTo>
                <a:cubicBezTo>
                  <a:pt x="14299" y="255497"/>
                  <a:pt x="0" y="241198"/>
                  <a:pt x="0" y="223560"/>
                </a:cubicBezTo>
                <a:lnTo>
                  <a:pt x="0" y="31937"/>
                </a:lnTo>
                <a:cubicBezTo>
                  <a:pt x="0" y="14311"/>
                  <a:pt x="14311" y="0"/>
                  <a:pt x="31937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7" name="Shape 25"/>
          <p:cNvSpPr/>
          <p:nvPr/>
        </p:nvSpPr>
        <p:spPr>
          <a:xfrm>
            <a:off x="623173" y="4357824"/>
            <a:ext cx="111780" cy="111780"/>
          </a:xfrm>
          <a:custGeom>
            <a:avLst/>
            <a:gdLst/>
            <a:ahLst/>
            <a:cxnLst/>
            <a:rect l="l" t="t" r="r" b="b"/>
            <a:pathLst>
              <a:path w="111780" h="111780">
                <a:moveTo>
                  <a:pt x="6986" y="6986"/>
                </a:moveTo>
                <a:cubicBezTo>
                  <a:pt x="10851" y="6986"/>
                  <a:pt x="13972" y="10108"/>
                  <a:pt x="13972" y="13972"/>
                </a:cubicBezTo>
                <a:lnTo>
                  <a:pt x="13972" y="87328"/>
                </a:lnTo>
                <a:cubicBezTo>
                  <a:pt x="13972" y="89249"/>
                  <a:pt x="15544" y="90821"/>
                  <a:pt x="17466" y="90821"/>
                </a:cubicBezTo>
                <a:lnTo>
                  <a:pt x="104794" y="90821"/>
                </a:lnTo>
                <a:cubicBezTo>
                  <a:pt x="108658" y="90821"/>
                  <a:pt x="111780" y="93943"/>
                  <a:pt x="111780" y="97807"/>
                </a:cubicBezTo>
                <a:cubicBezTo>
                  <a:pt x="111780" y="101672"/>
                  <a:pt x="108658" y="104794"/>
                  <a:pt x="104794" y="104794"/>
                </a:cubicBezTo>
                <a:lnTo>
                  <a:pt x="17466" y="104794"/>
                </a:lnTo>
                <a:cubicBezTo>
                  <a:pt x="7816" y="104794"/>
                  <a:pt x="0" y="96978"/>
                  <a:pt x="0" y="87328"/>
                </a:cubicBezTo>
                <a:lnTo>
                  <a:pt x="0" y="13972"/>
                </a:lnTo>
                <a:cubicBezTo>
                  <a:pt x="0" y="10108"/>
                  <a:pt x="3122" y="6986"/>
                  <a:pt x="6986" y="6986"/>
                </a:cubicBezTo>
                <a:close/>
                <a:moveTo>
                  <a:pt x="27945" y="20959"/>
                </a:moveTo>
                <a:cubicBezTo>
                  <a:pt x="27945" y="17094"/>
                  <a:pt x="31067" y="13972"/>
                  <a:pt x="34931" y="13972"/>
                </a:cubicBezTo>
                <a:lnTo>
                  <a:pt x="76849" y="13972"/>
                </a:lnTo>
                <a:cubicBezTo>
                  <a:pt x="80713" y="13972"/>
                  <a:pt x="83835" y="17094"/>
                  <a:pt x="83835" y="20959"/>
                </a:cubicBezTo>
                <a:cubicBezTo>
                  <a:pt x="83835" y="24823"/>
                  <a:pt x="80713" y="27945"/>
                  <a:pt x="76849" y="27945"/>
                </a:cubicBezTo>
                <a:lnTo>
                  <a:pt x="34931" y="27945"/>
                </a:lnTo>
                <a:cubicBezTo>
                  <a:pt x="31067" y="27945"/>
                  <a:pt x="27945" y="24823"/>
                  <a:pt x="27945" y="20959"/>
                </a:cubicBezTo>
                <a:close/>
                <a:moveTo>
                  <a:pt x="34931" y="38424"/>
                </a:moveTo>
                <a:lnTo>
                  <a:pt x="62876" y="38424"/>
                </a:lnTo>
                <a:cubicBezTo>
                  <a:pt x="66740" y="38424"/>
                  <a:pt x="69862" y="41546"/>
                  <a:pt x="69862" y="45411"/>
                </a:cubicBezTo>
                <a:cubicBezTo>
                  <a:pt x="69862" y="49275"/>
                  <a:pt x="66740" y="52397"/>
                  <a:pt x="62876" y="52397"/>
                </a:cubicBezTo>
                <a:lnTo>
                  <a:pt x="34931" y="52397"/>
                </a:lnTo>
                <a:cubicBezTo>
                  <a:pt x="31067" y="52397"/>
                  <a:pt x="27945" y="49275"/>
                  <a:pt x="27945" y="45411"/>
                </a:cubicBezTo>
                <a:cubicBezTo>
                  <a:pt x="27945" y="41546"/>
                  <a:pt x="31067" y="38424"/>
                  <a:pt x="34931" y="38424"/>
                </a:cubicBezTo>
                <a:close/>
                <a:moveTo>
                  <a:pt x="34931" y="62876"/>
                </a:moveTo>
                <a:lnTo>
                  <a:pt x="90821" y="62876"/>
                </a:lnTo>
                <a:cubicBezTo>
                  <a:pt x="94685" y="62876"/>
                  <a:pt x="97807" y="65998"/>
                  <a:pt x="97807" y="69862"/>
                </a:cubicBezTo>
                <a:cubicBezTo>
                  <a:pt x="97807" y="73727"/>
                  <a:pt x="94685" y="76849"/>
                  <a:pt x="90821" y="76849"/>
                </a:cubicBezTo>
                <a:lnTo>
                  <a:pt x="34931" y="76849"/>
                </a:lnTo>
                <a:cubicBezTo>
                  <a:pt x="31067" y="76849"/>
                  <a:pt x="27945" y="73727"/>
                  <a:pt x="27945" y="69862"/>
                </a:cubicBezTo>
                <a:cubicBezTo>
                  <a:pt x="27945" y="65998"/>
                  <a:pt x="31067" y="62876"/>
                  <a:pt x="34931" y="62876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Text 26"/>
          <p:cNvSpPr/>
          <p:nvPr/>
        </p:nvSpPr>
        <p:spPr>
          <a:xfrm>
            <a:off x="900627" y="4238060"/>
            <a:ext cx="1445155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6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Synapse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00627" y="4429682"/>
            <a:ext cx="1437171" cy="1596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Enterprise analytics platform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49319" y="4701148"/>
            <a:ext cx="255497" cy="255497"/>
          </a:xfrm>
          <a:custGeom>
            <a:avLst/>
            <a:gdLst/>
            <a:ahLst/>
            <a:cxnLst/>
            <a:rect l="l" t="t" r="r" b="b"/>
            <a:pathLst>
              <a:path w="255497" h="255497">
                <a:moveTo>
                  <a:pt x="31937" y="0"/>
                </a:moveTo>
                <a:lnTo>
                  <a:pt x="223560" y="0"/>
                </a:lnTo>
                <a:cubicBezTo>
                  <a:pt x="241198" y="0"/>
                  <a:pt x="255497" y="14299"/>
                  <a:pt x="255497" y="31937"/>
                </a:cubicBezTo>
                <a:lnTo>
                  <a:pt x="255497" y="223560"/>
                </a:lnTo>
                <a:cubicBezTo>
                  <a:pt x="255497" y="241198"/>
                  <a:pt x="241198" y="255497"/>
                  <a:pt x="223560" y="255497"/>
                </a:cubicBezTo>
                <a:lnTo>
                  <a:pt x="31937" y="255497"/>
                </a:lnTo>
                <a:cubicBezTo>
                  <a:pt x="14299" y="255497"/>
                  <a:pt x="0" y="241198"/>
                  <a:pt x="0" y="223560"/>
                </a:cubicBezTo>
                <a:lnTo>
                  <a:pt x="0" y="31937"/>
                </a:lnTo>
                <a:cubicBezTo>
                  <a:pt x="0" y="14311"/>
                  <a:pt x="14311" y="0"/>
                  <a:pt x="31937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Shape 29"/>
          <p:cNvSpPr/>
          <p:nvPr/>
        </p:nvSpPr>
        <p:spPr>
          <a:xfrm>
            <a:off x="623173" y="4773007"/>
            <a:ext cx="111780" cy="111780"/>
          </a:xfrm>
          <a:custGeom>
            <a:avLst/>
            <a:gdLst/>
            <a:ahLst/>
            <a:cxnLst/>
            <a:rect l="l" t="t" r="r" b="b"/>
            <a:pathLst>
              <a:path w="111780" h="111780">
                <a:moveTo>
                  <a:pt x="13972" y="13972"/>
                </a:moveTo>
                <a:cubicBezTo>
                  <a:pt x="13972" y="10108"/>
                  <a:pt x="10851" y="6986"/>
                  <a:pt x="6986" y="6986"/>
                </a:cubicBezTo>
                <a:cubicBezTo>
                  <a:pt x="3122" y="6986"/>
                  <a:pt x="0" y="10108"/>
                  <a:pt x="0" y="13972"/>
                </a:cubicBezTo>
                <a:lnTo>
                  <a:pt x="0" y="87328"/>
                </a:lnTo>
                <a:cubicBezTo>
                  <a:pt x="0" y="96978"/>
                  <a:pt x="7816" y="104794"/>
                  <a:pt x="17466" y="104794"/>
                </a:cubicBezTo>
                <a:lnTo>
                  <a:pt x="104794" y="104794"/>
                </a:lnTo>
                <a:cubicBezTo>
                  <a:pt x="108658" y="104794"/>
                  <a:pt x="111780" y="101672"/>
                  <a:pt x="111780" y="97807"/>
                </a:cubicBezTo>
                <a:cubicBezTo>
                  <a:pt x="111780" y="93943"/>
                  <a:pt x="108658" y="90821"/>
                  <a:pt x="104794" y="90821"/>
                </a:cubicBezTo>
                <a:lnTo>
                  <a:pt x="17466" y="90821"/>
                </a:lnTo>
                <a:cubicBezTo>
                  <a:pt x="15544" y="90821"/>
                  <a:pt x="13972" y="89249"/>
                  <a:pt x="13972" y="87328"/>
                </a:cubicBezTo>
                <a:lnTo>
                  <a:pt x="13972" y="13972"/>
                </a:lnTo>
                <a:close/>
                <a:moveTo>
                  <a:pt x="102742" y="32879"/>
                </a:moveTo>
                <a:cubicBezTo>
                  <a:pt x="105471" y="30150"/>
                  <a:pt x="105471" y="25718"/>
                  <a:pt x="102742" y="22989"/>
                </a:cubicBezTo>
                <a:cubicBezTo>
                  <a:pt x="100013" y="20260"/>
                  <a:pt x="95581" y="20260"/>
                  <a:pt x="92852" y="22989"/>
                </a:cubicBezTo>
                <a:lnTo>
                  <a:pt x="69862" y="46000"/>
                </a:lnTo>
                <a:lnTo>
                  <a:pt x="57331" y="33490"/>
                </a:lnTo>
                <a:cubicBezTo>
                  <a:pt x="54602" y="30761"/>
                  <a:pt x="50170" y="30761"/>
                  <a:pt x="47441" y="33490"/>
                </a:cubicBezTo>
                <a:lnTo>
                  <a:pt x="26482" y="54449"/>
                </a:lnTo>
                <a:cubicBezTo>
                  <a:pt x="23753" y="57178"/>
                  <a:pt x="23753" y="61610"/>
                  <a:pt x="26482" y="64339"/>
                </a:cubicBezTo>
                <a:cubicBezTo>
                  <a:pt x="29211" y="67068"/>
                  <a:pt x="33643" y="67068"/>
                  <a:pt x="36372" y="64339"/>
                </a:cubicBezTo>
                <a:lnTo>
                  <a:pt x="52397" y="48314"/>
                </a:lnTo>
                <a:lnTo>
                  <a:pt x="64928" y="60846"/>
                </a:lnTo>
                <a:cubicBezTo>
                  <a:pt x="67657" y="63575"/>
                  <a:pt x="72089" y="63575"/>
                  <a:pt x="74818" y="60846"/>
                </a:cubicBezTo>
                <a:lnTo>
                  <a:pt x="102763" y="32901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Text 30"/>
          <p:cNvSpPr/>
          <p:nvPr/>
        </p:nvSpPr>
        <p:spPr>
          <a:xfrm>
            <a:off x="900627" y="4653242"/>
            <a:ext cx="1644762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6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Power BI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00627" y="4844865"/>
            <a:ext cx="1636778" cy="1596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Business intelligence dashboards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63467" y="1312616"/>
            <a:ext cx="5707165" cy="3918686"/>
          </a:xfrm>
          <a:custGeom>
            <a:avLst/>
            <a:gdLst/>
            <a:ahLst/>
            <a:cxnLst/>
            <a:rect l="l" t="t" r="r" b="b"/>
            <a:pathLst>
              <a:path w="5707165" h="3918686">
                <a:moveTo>
                  <a:pt x="63875" y="0"/>
                </a:moveTo>
                <a:lnTo>
                  <a:pt x="5643291" y="0"/>
                </a:lnTo>
                <a:cubicBezTo>
                  <a:pt x="5678568" y="0"/>
                  <a:pt x="5707165" y="28598"/>
                  <a:pt x="5707165" y="63875"/>
                </a:cubicBezTo>
                <a:lnTo>
                  <a:pt x="5707165" y="3854811"/>
                </a:lnTo>
                <a:cubicBezTo>
                  <a:pt x="5707165" y="3890088"/>
                  <a:pt x="5678568" y="3918686"/>
                  <a:pt x="5643291" y="3918686"/>
                </a:cubicBezTo>
                <a:lnTo>
                  <a:pt x="63875" y="3918686"/>
                </a:lnTo>
                <a:cubicBezTo>
                  <a:pt x="28598" y="3918686"/>
                  <a:pt x="0" y="3890088"/>
                  <a:pt x="0" y="3854811"/>
                </a:cubicBezTo>
                <a:lnTo>
                  <a:pt x="0" y="63875"/>
                </a:lnTo>
                <a:cubicBezTo>
                  <a:pt x="0" y="28621"/>
                  <a:pt x="28621" y="0"/>
                  <a:pt x="6387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35" name="Text 33"/>
          <p:cNvSpPr/>
          <p:nvPr/>
        </p:nvSpPr>
        <p:spPr>
          <a:xfrm>
            <a:off x="6294410" y="1443561"/>
            <a:ext cx="5525124" cy="2235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7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Customer 360 View Example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294410" y="1762932"/>
            <a:ext cx="2674735" cy="670680"/>
          </a:xfrm>
          <a:custGeom>
            <a:avLst/>
            <a:gdLst/>
            <a:ahLst/>
            <a:cxnLst/>
            <a:rect l="l" t="t" r="r" b="b"/>
            <a:pathLst>
              <a:path w="2674735" h="670680">
                <a:moveTo>
                  <a:pt x="63876" y="0"/>
                </a:moveTo>
                <a:lnTo>
                  <a:pt x="2610859" y="0"/>
                </a:lnTo>
                <a:cubicBezTo>
                  <a:pt x="2646137" y="0"/>
                  <a:pt x="2674735" y="28598"/>
                  <a:pt x="2674735" y="63876"/>
                </a:cubicBezTo>
                <a:lnTo>
                  <a:pt x="2674735" y="606804"/>
                </a:lnTo>
                <a:cubicBezTo>
                  <a:pt x="2674735" y="642082"/>
                  <a:pt x="2646137" y="670680"/>
                  <a:pt x="2610859" y="670680"/>
                </a:cubicBezTo>
                <a:lnTo>
                  <a:pt x="63876" y="670680"/>
                </a:lnTo>
                <a:cubicBezTo>
                  <a:pt x="28598" y="670680"/>
                  <a:pt x="0" y="642082"/>
                  <a:pt x="0" y="606804"/>
                </a:cubicBezTo>
                <a:lnTo>
                  <a:pt x="0" y="63876"/>
                </a:lnTo>
                <a:cubicBezTo>
                  <a:pt x="0" y="28598"/>
                  <a:pt x="28598" y="0"/>
                  <a:pt x="63876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7" name="Text 35"/>
          <p:cNvSpPr/>
          <p:nvPr/>
        </p:nvSpPr>
        <p:spPr>
          <a:xfrm>
            <a:off x="6330339" y="1858743"/>
            <a:ext cx="2602876" cy="2874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86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362276" y="2178115"/>
            <a:ext cx="2539002" cy="1596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Source Systems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064757" y="1762932"/>
            <a:ext cx="2674735" cy="670680"/>
          </a:xfrm>
          <a:custGeom>
            <a:avLst/>
            <a:gdLst/>
            <a:ahLst/>
            <a:cxnLst/>
            <a:rect l="l" t="t" r="r" b="b"/>
            <a:pathLst>
              <a:path w="2674735" h="670680">
                <a:moveTo>
                  <a:pt x="63876" y="0"/>
                </a:moveTo>
                <a:lnTo>
                  <a:pt x="2610859" y="0"/>
                </a:lnTo>
                <a:cubicBezTo>
                  <a:pt x="2646137" y="0"/>
                  <a:pt x="2674735" y="28598"/>
                  <a:pt x="2674735" y="63876"/>
                </a:cubicBezTo>
                <a:lnTo>
                  <a:pt x="2674735" y="606804"/>
                </a:lnTo>
                <a:cubicBezTo>
                  <a:pt x="2674735" y="642082"/>
                  <a:pt x="2646137" y="670680"/>
                  <a:pt x="2610859" y="670680"/>
                </a:cubicBezTo>
                <a:lnTo>
                  <a:pt x="63876" y="670680"/>
                </a:lnTo>
                <a:cubicBezTo>
                  <a:pt x="28598" y="670680"/>
                  <a:pt x="0" y="642082"/>
                  <a:pt x="0" y="606804"/>
                </a:cubicBezTo>
                <a:lnTo>
                  <a:pt x="0" y="63876"/>
                </a:lnTo>
                <a:cubicBezTo>
                  <a:pt x="0" y="28598"/>
                  <a:pt x="28598" y="0"/>
                  <a:pt x="63876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0" name="Text 38"/>
          <p:cNvSpPr/>
          <p:nvPr/>
        </p:nvSpPr>
        <p:spPr>
          <a:xfrm>
            <a:off x="9100686" y="1858743"/>
            <a:ext cx="2602876" cy="2874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86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4hrs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132623" y="2178115"/>
            <a:ext cx="2539002" cy="1596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Update Frequency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294410" y="2529423"/>
            <a:ext cx="2674735" cy="670680"/>
          </a:xfrm>
          <a:custGeom>
            <a:avLst/>
            <a:gdLst/>
            <a:ahLst/>
            <a:cxnLst/>
            <a:rect l="l" t="t" r="r" b="b"/>
            <a:pathLst>
              <a:path w="2674735" h="670680">
                <a:moveTo>
                  <a:pt x="63876" y="0"/>
                </a:moveTo>
                <a:lnTo>
                  <a:pt x="2610859" y="0"/>
                </a:lnTo>
                <a:cubicBezTo>
                  <a:pt x="2646137" y="0"/>
                  <a:pt x="2674735" y="28598"/>
                  <a:pt x="2674735" y="63876"/>
                </a:cubicBezTo>
                <a:lnTo>
                  <a:pt x="2674735" y="606804"/>
                </a:lnTo>
                <a:cubicBezTo>
                  <a:pt x="2674735" y="642082"/>
                  <a:pt x="2646137" y="670680"/>
                  <a:pt x="2610859" y="670680"/>
                </a:cubicBezTo>
                <a:lnTo>
                  <a:pt x="63876" y="670680"/>
                </a:lnTo>
                <a:cubicBezTo>
                  <a:pt x="28598" y="670680"/>
                  <a:pt x="0" y="642082"/>
                  <a:pt x="0" y="606804"/>
                </a:cubicBezTo>
                <a:lnTo>
                  <a:pt x="0" y="63876"/>
                </a:lnTo>
                <a:cubicBezTo>
                  <a:pt x="0" y="28598"/>
                  <a:pt x="28598" y="0"/>
                  <a:pt x="63876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3" name="Text 41"/>
          <p:cNvSpPr/>
          <p:nvPr/>
        </p:nvSpPr>
        <p:spPr>
          <a:xfrm>
            <a:off x="6330339" y="2625235"/>
            <a:ext cx="2602876" cy="2874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86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200+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362276" y="2944606"/>
            <a:ext cx="2539002" cy="1596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Business Users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064757" y="2529423"/>
            <a:ext cx="2674735" cy="670680"/>
          </a:xfrm>
          <a:custGeom>
            <a:avLst/>
            <a:gdLst/>
            <a:ahLst/>
            <a:cxnLst/>
            <a:rect l="l" t="t" r="r" b="b"/>
            <a:pathLst>
              <a:path w="2674735" h="670680">
                <a:moveTo>
                  <a:pt x="63876" y="0"/>
                </a:moveTo>
                <a:lnTo>
                  <a:pt x="2610859" y="0"/>
                </a:lnTo>
                <a:cubicBezTo>
                  <a:pt x="2646137" y="0"/>
                  <a:pt x="2674735" y="28598"/>
                  <a:pt x="2674735" y="63876"/>
                </a:cubicBezTo>
                <a:lnTo>
                  <a:pt x="2674735" y="606804"/>
                </a:lnTo>
                <a:cubicBezTo>
                  <a:pt x="2674735" y="642082"/>
                  <a:pt x="2646137" y="670680"/>
                  <a:pt x="2610859" y="670680"/>
                </a:cubicBezTo>
                <a:lnTo>
                  <a:pt x="63876" y="670680"/>
                </a:lnTo>
                <a:cubicBezTo>
                  <a:pt x="28598" y="670680"/>
                  <a:pt x="0" y="642082"/>
                  <a:pt x="0" y="606804"/>
                </a:cubicBezTo>
                <a:lnTo>
                  <a:pt x="0" y="63876"/>
                </a:lnTo>
                <a:cubicBezTo>
                  <a:pt x="0" y="28598"/>
                  <a:pt x="28598" y="0"/>
                  <a:pt x="63876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6" name="Text 44"/>
          <p:cNvSpPr/>
          <p:nvPr/>
        </p:nvSpPr>
        <p:spPr>
          <a:xfrm>
            <a:off x="9100686" y="2625235"/>
            <a:ext cx="2602876" cy="2874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86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10x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132623" y="2944606"/>
            <a:ext cx="2539002" cy="1596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Query Speed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10378" y="3327851"/>
            <a:ext cx="127749" cy="127749"/>
          </a:xfrm>
          <a:custGeom>
            <a:avLst/>
            <a:gdLst/>
            <a:ahLst/>
            <a:cxnLst/>
            <a:rect l="l" t="t" r="r" b="b"/>
            <a:pathLst>
              <a:path w="127749" h="127749">
                <a:moveTo>
                  <a:pt x="63874" y="127749"/>
                </a:moveTo>
                <a:cubicBezTo>
                  <a:pt x="99127" y="127749"/>
                  <a:pt x="127749" y="99127"/>
                  <a:pt x="127749" y="63874"/>
                </a:cubicBezTo>
                <a:cubicBezTo>
                  <a:pt x="127749" y="28621"/>
                  <a:pt x="99127" y="0"/>
                  <a:pt x="63874" y="0"/>
                </a:cubicBezTo>
                <a:cubicBezTo>
                  <a:pt x="28621" y="0"/>
                  <a:pt x="0" y="28621"/>
                  <a:pt x="0" y="63874"/>
                </a:cubicBezTo>
                <a:cubicBezTo>
                  <a:pt x="0" y="99127"/>
                  <a:pt x="28621" y="127749"/>
                  <a:pt x="63874" y="127749"/>
                </a:cubicBezTo>
                <a:close/>
                <a:moveTo>
                  <a:pt x="84933" y="53071"/>
                </a:moveTo>
                <a:lnTo>
                  <a:pt x="64972" y="85008"/>
                </a:lnTo>
                <a:cubicBezTo>
                  <a:pt x="63924" y="86679"/>
                  <a:pt x="62128" y="87727"/>
                  <a:pt x="60157" y="87827"/>
                </a:cubicBezTo>
                <a:cubicBezTo>
                  <a:pt x="58185" y="87927"/>
                  <a:pt x="56289" y="87029"/>
                  <a:pt x="55117" y="85432"/>
                </a:cubicBezTo>
                <a:lnTo>
                  <a:pt x="43140" y="69463"/>
                </a:lnTo>
                <a:cubicBezTo>
                  <a:pt x="41144" y="66818"/>
                  <a:pt x="41693" y="63076"/>
                  <a:pt x="44338" y="61080"/>
                </a:cubicBezTo>
                <a:cubicBezTo>
                  <a:pt x="46983" y="59084"/>
                  <a:pt x="50725" y="59633"/>
                  <a:pt x="52721" y="62277"/>
                </a:cubicBezTo>
                <a:lnTo>
                  <a:pt x="59458" y="71260"/>
                </a:lnTo>
                <a:lnTo>
                  <a:pt x="74778" y="46733"/>
                </a:lnTo>
                <a:cubicBezTo>
                  <a:pt x="76524" y="43939"/>
                  <a:pt x="80217" y="43065"/>
                  <a:pt x="83037" y="44837"/>
                </a:cubicBezTo>
                <a:cubicBezTo>
                  <a:pt x="85856" y="46608"/>
                  <a:pt x="86704" y="50276"/>
                  <a:pt x="84933" y="53095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9" name="Text 47"/>
          <p:cNvSpPr/>
          <p:nvPr/>
        </p:nvSpPr>
        <p:spPr>
          <a:xfrm>
            <a:off x="6517970" y="3295914"/>
            <a:ext cx="1916228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Joins data from </a:t>
            </a:r>
            <a:r>
              <a:rPr lang="en-US" sz="1006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 source systems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10378" y="3583349"/>
            <a:ext cx="127749" cy="127749"/>
          </a:xfrm>
          <a:custGeom>
            <a:avLst/>
            <a:gdLst/>
            <a:ahLst/>
            <a:cxnLst/>
            <a:rect l="l" t="t" r="r" b="b"/>
            <a:pathLst>
              <a:path w="127749" h="127749">
                <a:moveTo>
                  <a:pt x="63874" y="127749"/>
                </a:moveTo>
                <a:cubicBezTo>
                  <a:pt x="99127" y="127749"/>
                  <a:pt x="127749" y="99127"/>
                  <a:pt x="127749" y="63874"/>
                </a:cubicBezTo>
                <a:cubicBezTo>
                  <a:pt x="127749" y="28621"/>
                  <a:pt x="99127" y="0"/>
                  <a:pt x="63874" y="0"/>
                </a:cubicBezTo>
                <a:cubicBezTo>
                  <a:pt x="28621" y="0"/>
                  <a:pt x="0" y="28621"/>
                  <a:pt x="0" y="63874"/>
                </a:cubicBezTo>
                <a:cubicBezTo>
                  <a:pt x="0" y="99127"/>
                  <a:pt x="28621" y="127749"/>
                  <a:pt x="63874" y="127749"/>
                </a:cubicBezTo>
                <a:close/>
                <a:moveTo>
                  <a:pt x="84933" y="53071"/>
                </a:moveTo>
                <a:lnTo>
                  <a:pt x="64972" y="85008"/>
                </a:lnTo>
                <a:cubicBezTo>
                  <a:pt x="63924" y="86679"/>
                  <a:pt x="62128" y="87727"/>
                  <a:pt x="60157" y="87827"/>
                </a:cubicBezTo>
                <a:cubicBezTo>
                  <a:pt x="58185" y="87927"/>
                  <a:pt x="56289" y="87029"/>
                  <a:pt x="55117" y="85432"/>
                </a:cubicBezTo>
                <a:lnTo>
                  <a:pt x="43140" y="69463"/>
                </a:lnTo>
                <a:cubicBezTo>
                  <a:pt x="41144" y="66818"/>
                  <a:pt x="41693" y="63076"/>
                  <a:pt x="44338" y="61080"/>
                </a:cubicBezTo>
                <a:cubicBezTo>
                  <a:pt x="46983" y="59084"/>
                  <a:pt x="50725" y="59633"/>
                  <a:pt x="52721" y="62277"/>
                </a:cubicBezTo>
                <a:lnTo>
                  <a:pt x="59458" y="71260"/>
                </a:lnTo>
                <a:lnTo>
                  <a:pt x="74778" y="46733"/>
                </a:lnTo>
                <a:cubicBezTo>
                  <a:pt x="76524" y="43939"/>
                  <a:pt x="80217" y="43065"/>
                  <a:pt x="83037" y="44837"/>
                </a:cubicBezTo>
                <a:cubicBezTo>
                  <a:pt x="85856" y="46608"/>
                  <a:pt x="86704" y="50276"/>
                  <a:pt x="84933" y="53095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1" name="Text 49"/>
          <p:cNvSpPr/>
          <p:nvPr/>
        </p:nvSpPr>
        <p:spPr>
          <a:xfrm>
            <a:off x="6517970" y="3551411"/>
            <a:ext cx="2539002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Pre-calculated KPIs: </a:t>
            </a:r>
            <a:r>
              <a:rPr lang="en-US" sz="1006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lifetime value, churn risk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10378" y="3838846"/>
            <a:ext cx="127749" cy="127749"/>
          </a:xfrm>
          <a:custGeom>
            <a:avLst/>
            <a:gdLst/>
            <a:ahLst/>
            <a:cxnLst/>
            <a:rect l="l" t="t" r="r" b="b"/>
            <a:pathLst>
              <a:path w="127749" h="127749">
                <a:moveTo>
                  <a:pt x="63874" y="127749"/>
                </a:moveTo>
                <a:cubicBezTo>
                  <a:pt x="99127" y="127749"/>
                  <a:pt x="127749" y="99127"/>
                  <a:pt x="127749" y="63874"/>
                </a:cubicBezTo>
                <a:cubicBezTo>
                  <a:pt x="127749" y="28621"/>
                  <a:pt x="99127" y="0"/>
                  <a:pt x="63874" y="0"/>
                </a:cubicBezTo>
                <a:cubicBezTo>
                  <a:pt x="28621" y="0"/>
                  <a:pt x="0" y="28621"/>
                  <a:pt x="0" y="63874"/>
                </a:cubicBezTo>
                <a:cubicBezTo>
                  <a:pt x="0" y="99127"/>
                  <a:pt x="28621" y="127749"/>
                  <a:pt x="63874" y="127749"/>
                </a:cubicBezTo>
                <a:close/>
                <a:moveTo>
                  <a:pt x="84933" y="53071"/>
                </a:moveTo>
                <a:lnTo>
                  <a:pt x="64972" y="85008"/>
                </a:lnTo>
                <a:cubicBezTo>
                  <a:pt x="63924" y="86679"/>
                  <a:pt x="62128" y="87727"/>
                  <a:pt x="60157" y="87827"/>
                </a:cubicBezTo>
                <a:cubicBezTo>
                  <a:pt x="58185" y="87927"/>
                  <a:pt x="56289" y="87029"/>
                  <a:pt x="55117" y="85432"/>
                </a:cubicBezTo>
                <a:lnTo>
                  <a:pt x="43140" y="69463"/>
                </a:lnTo>
                <a:cubicBezTo>
                  <a:pt x="41144" y="66818"/>
                  <a:pt x="41693" y="63076"/>
                  <a:pt x="44338" y="61080"/>
                </a:cubicBezTo>
                <a:cubicBezTo>
                  <a:pt x="46983" y="59084"/>
                  <a:pt x="50725" y="59633"/>
                  <a:pt x="52721" y="62277"/>
                </a:cubicBezTo>
                <a:lnTo>
                  <a:pt x="59458" y="71260"/>
                </a:lnTo>
                <a:lnTo>
                  <a:pt x="74778" y="46733"/>
                </a:lnTo>
                <a:cubicBezTo>
                  <a:pt x="76524" y="43939"/>
                  <a:pt x="80217" y="43065"/>
                  <a:pt x="83037" y="44837"/>
                </a:cubicBezTo>
                <a:cubicBezTo>
                  <a:pt x="85856" y="46608"/>
                  <a:pt x="86704" y="50276"/>
                  <a:pt x="84933" y="53095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3" name="Text 51"/>
          <p:cNvSpPr/>
          <p:nvPr/>
        </p:nvSpPr>
        <p:spPr>
          <a:xfrm>
            <a:off x="6517970" y="3806908"/>
            <a:ext cx="2515049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Powers Power BI dashboards for </a:t>
            </a:r>
            <a:r>
              <a:rPr lang="en-US" sz="1006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200+ users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10378" y="4094343"/>
            <a:ext cx="127749" cy="127749"/>
          </a:xfrm>
          <a:custGeom>
            <a:avLst/>
            <a:gdLst/>
            <a:ahLst/>
            <a:cxnLst/>
            <a:rect l="l" t="t" r="r" b="b"/>
            <a:pathLst>
              <a:path w="127749" h="127749">
                <a:moveTo>
                  <a:pt x="63874" y="127749"/>
                </a:moveTo>
                <a:cubicBezTo>
                  <a:pt x="99127" y="127749"/>
                  <a:pt x="127749" y="99127"/>
                  <a:pt x="127749" y="63874"/>
                </a:cubicBezTo>
                <a:cubicBezTo>
                  <a:pt x="127749" y="28621"/>
                  <a:pt x="99127" y="0"/>
                  <a:pt x="63874" y="0"/>
                </a:cubicBezTo>
                <a:cubicBezTo>
                  <a:pt x="28621" y="0"/>
                  <a:pt x="0" y="28621"/>
                  <a:pt x="0" y="63874"/>
                </a:cubicBezTo>
                <a:cubicBezTo>
                  <a:pt x="0" y="99127"/>
                  <a:pt x="28621" y="127749"/>
                  <a:pt x="63874" y="127749"/>
                </a:cubicBezTo>
                <a:close/>
                <a:moveTo>
                  <a:pt x="84933" y="53071"/>
                </a:moveTo>
                <a:lnTo>
                  <a:pt x="64972" y="85008"/>
                </a:lnTo>
                <a:cubicBezTo>
                  <a:pt x="63924" y="86679"/>
                  <a:pt x="62128" y="87727"/>
                  <a:pt x="60157" y="87827"/>
                </a:cubicBezTo>
                <a:cubicBezTo>
                  <a:pt x="58185" y="87927"/>
                  <a:pt x="56289" y="87029"/>
                  <a:pt x="55117" y="85432"/>
                </a:cubicBezTo>
                <a:lnTo>
                  <a:pt x="43140" y="69463"/>
                </a:lnTo>
                <a:cubicBezTo>
                  <a:pt x="41144" y="66818"/>
                  <a:pt x="41693" y="63076"/>
                  <a:pt x="44338" y="61080"/>
                </a:cubicBezTo>
                <a:cubicBezTo>
                  <a:pt x="46983" y="59084"/>
                  <a:pt x="50725" y="59633"/>
                  <a:pt x="52721" y="62277"/>
                </a:cubicBezTo>
                <a:lnTo>
                  <a:pt x="59458" y="71260"/>
                </a:lnTo>
                <a:lnTo>
                  <a:pt x="74778" y="46733"/>
                </a:lnTo>
                <a:cubicBezTo>
                  <a:pt x="76524" y="43939"/>
                  <a:pt x="80217" y="43065"/>
                  <a:pt x="83037" y="44837"/>
                </a:cubicBezTo>
                <a:cubicBezTo>
                  <a:pt x="85856" y="46608"/>
                  <a:pt x="86704" y="50276"/>
                  <a:pt x="84933" y="53095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5" name="Text 53"/>
          <p:cNvSpPr/>
          <p:nvPr/>
        </p:nvSpPr>
        <p:spPr>
          <a:xfrm>
            <a:off x="6517970" y="4062405"/>
            <a:ext cx="2618845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Partitioned by date for </a:t>
            </a:r>
            <a:r>
              <a:rPr lang="en-US" sz="1006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 query performance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322565" y="5365439"/>
            <a:ext cx="11551661" cy="988454"/>
          </a:xfrm>
          <a:custGeom>
            <a:avLst/>
            <a:gdLst/>
            <a:ahLst/>
            <a:cxnLst/>
            <a:rect l="l" t="t" r="r" b="b"/>
            <a:pathLst>
              <a:path w="11551661" h="988454">
                <a:moveTo>
                  <a:pt x="63874" y="0"/>
                </a:moveTo>
                <a:lnTo>
                  <a:pt x="11487787" y="0"/>
                </a:lnTo>
                <a:cubicBezTo>
                  <a:pt x="11523063" y="0"/>
                  <a:pt x="11551661" y="28597"/>
                  <a:pt x="11551661" y="63874"/>
                </a:cubicBezTo>
                <a:lnTo>
                  <a:pt x="11551661" y="924580"/>
                </a:lnTo>
                <a:cubicBezTo>
                  <a:pt x="11551661" y="959857"/>
                  <a:pt x="11523063" y="988454"/>
                  <a:pt x="11487787" y="988454"/>
                </a:cubicBezTo>
                <a:lnTo>
                  <a:pt x="63874" y="988454"/>
                </a:lnTo>
                <a:cubicBezTo>
                  <a:pt x="28597" y="988454"/>
                  <a:pt x="0" y="959857"/>
                  <a:pt x="0" y="924580"/>
                </a:cubicBezTo>
                <a:lnTo>
                  <a:pt x="0" y="63874"/>
                </a:lnTo>
                <a:cubicBezTo>
                  <a:pt x="0" y="28597"/>
                  <a:pt x="28597" y="0"/>
                  <a:pt x="63874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7" name="Text 55"/>
          <p:cNvSpPr/>
          <p:nvPr/>
        </p:nvSpPr>
        <p:spPr>
          <a:xfrm>
            <a:off x="453507" y="5496380"/>
            <a:ext cx="11369619" cy="2235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7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Optimization Strategies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453507" y="5815751"/>
            <a:ext cx="319371" cy="319371"/>
          </a:xfrm>
          <a:custGeom>
            <a:avLst/>
            <a:gdLst/>
            <a:ahLst/>
            <a:cxnLst/>
            <a:rect l="l" t="t" r="r" b="b"/>
            <a:pathLst>
              <a:path w="319371" h="319371">
                <a:moveTo>
                  <a:pt x="63874" y="0"/>
                </a:moveTo>
                <a:lnTo>
                  <a:pt x="255497" y="0"/>
                </a:lnTo>
                <a:cubicBezTo>
                  <a:pt x="290750" y="0"/>
                  <a:pt x="319371" y="28621"/>
                  <a:pt x="319371" y="63874"/>
                </a:cubicBezTo>
                <a:lnTo>
                  <a:pt x="319371" y="255497"/>
                </a:lnTo>
                <a:cubicBezTo>
                  <a:pt x="319371" y="290774"/>
                  <a:pt x="290774" y="319371"/>
                  <a:pt x="255497" y="319371"/>
                </a:cubicBezTo>
                <a:lnTo>
                  <a:pt x="63874" y="319371"/>
                </a:lnTo>
                <a:cubicBezTo>
                  <a:pt x="28621" y="319371"/>
                  <a:pt x="0" y="290750"/>
                  <a:pt x="0" y="255497"/>
                </a:cubicBezTo>
                <a:lnTo>
                  <a:pt x="0" y="63874"/>
                </a:lnTo>
                <a:cubicBezTo>
                  <a:pt x="0" y="28621"/>
                  <a:pt x="28621" y="0"/>
                  <a:pt x="6387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9" name="Shape 57"/>
          <p:cNvSpPr/>
          <p:nvPr/>
        </p:nvSpPr>
        <p:spPr>
          <a:xfrm>
            <a:off x="552313" y="5903578"/>
            <a:ext cx="125752" cy="143717"/>
          </a:xfrm>
          <a:custGeom>
            <a:avLst/>
            <a:gdLst/>
            <a:ahLst/>
            <a:cxnLst/>
            <a:rect l="l" t="t" r="r" b="b"/>
            <a:pathLst>
              <a:path w="125752" h="143717">
                <a:moveTo>
                  <a:pt x="125752" y="57768"/>
                </a:moveTo>
                <a:cubicBezTo>
                  <a:pt x="121598" y="60518"/>
                  <a:pt x="116826" y="62736"/>
                  <a:pt x="111858" y="64504"/>
                </a:cubicBezTo>
                <a:cubicBezTo>
                  <a:pt x="98665" y="69220"/>
                  <a:pt x="81346" y="71859"/>
                  <a:pt x="62876" y="71859"/>
                </a:cubicBezTo>
                <a:cubicBezTo>
                  <a:pt x="44406" y="71859"/>
                  <a:pt x="27059" y="69192"/>
                  <a:pt x="13895" y="64504"/>
                </a:cubicBezTo>
                <a:cubicBezTo>
                  <a:pt x="8954" y="62736"/>
                  <a:pt x="4154" y="60518"/>
                  <a:pt x="0" y="57768"/>
                </a:cubicBezTo>
                <a:lnTo>
                  <a:pt x="0" y="80841"/>
                </a:lnTo>
                <a:cubicBezTo>
                  <a:pt x="0" y="93248"/>
                  <a:pt x="28154" y="103297"/>
                  <a:pt x="62876" y="103297"/>
                </a:cubicBezTo>
                <a:cubicBezTo>
                  <a:pt x="97599" y="103297"/>
                  <a:pt x="125752" y="93248"/>
                  <a:pt x="125752" y="80841"/>
                </a:cubicBezTo>
                <a:lnTo>
                  <a:pt x="125752" y="57768"/>
                </a:lnTo>
                <a:close/>
                <a:moveTo>
                  <a:pt x="125752" y="35929"/>
                </a:moveTo>
                <a:lnTo>
                  <a:pt x="125752" y="22456"/>
                </a:lnTo>
                <a:cubicBezTo>
                  <a:pt x="125752" y="10049"/>
                  <a:pt x="97599" y="0"/>
                  <a:pt x="62876" y="0"/>
                </a:cubicBezTo>
                <a:cubicBezTo>
                  <a:pt x="28154" y="0"/>
                  <a:pt x="0" y="10049"/>
                  <a:pt x="0" y="22456"/>
                </a:cubicBezTo>
                <a:lnTo>
                  <a:pt x="0" y="35929"/>
                </a:lnTo>
                <a:cubicBezTo>
                  <a:pt x="0" y="48336"/>
                  <a:pt x="28154" y="58385"/>
                  <a:pt x="62876" y="58385"/>
                </a:cubicBezTo>
                <a:cubicBezTo>
                  <a:pt x="97599" y="58385"/>
                  <a:pt x="125752" y="48336"/>
                  <a:pt x="125752" y="35929"/>
                </a:cubicBezTo>
                <a:close/>
                <a:moveTo>
                  <a:pt x="111858" y="109416"/>
                </a:moveTo>
                <a:cubicBezTo>
                  <a:pt x="98693" y="114104"/>
                  <a:pt x="81374" y="116770"/>
                  <a:pt x="62876" y="116770"/>
                </a:cubicBezTo>
                <a:cubicBezTo>
                  <a:pt x="44378" y="116770"/>
                  <a:pt x="27059" y="114104"/>
                  <a:pt x="13895" y="109416"/>
                </a:cubicBezTo>
                <a:cubicBezTo>
                  <a:pt x="8954" y="107647"/>
                  <a:pt x="4154" y="105430"/>
                  <a:pt x="0" y="102679"/>
                </a:cubicBezTo>
                <a:lnTo>
                  <a:pt x="0" y="121261"/>
                </a:lnTo>
                <a:cubicBezTo>
                  <a:pt x="0" y="133668"/>
                  <a:pt x="28154" y="143717"/>
                  <a:pt x="62876" y="143717"/>
                </a:cubicBezTo>
                <a:cubicBezTo>
                  <a:pt x="97599" y="143717"/>
                  <a:pt x="125752" y="133668"/>
                  <a:pt x="125752" y="121261"/>
                </a:cubicBezTo>
                <a:lnTo>
                  <a:pt x="125752" y="102679"/>
                </a:lnTo>
                <a:cubicBezTo>
                  <a:pt x="121598" y="105430"/>
                  <a:pt x="116826" y="107647"/>
                  <a:pt x="111858" y="109416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0" name="Text 58"/>
          <p:cNvSpPr/>
          <p:nvPr/>
        </p:nvSpPr>
        <p:spPr>
          <a:xfrm>
            <a:off x="868690" y="5815751"/>
            <a:ext cx="3145807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6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Proper Partitioning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68690" y="6039311"/>
            <a:ext cx="3137823" cy="1836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Reduces query times by </a:t>
            </a:r>
            <a:r>
              <a:rPr lang="en-US" sz="88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10x or more</a:t>
            </a: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Eliminates full table scans.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4258018" y="5815751"/>
            <a:ext cx="319371" cy="319371"/>
          </a:xfrm>
          <a:custGeom>
            <a:avLst/>
            <a:gdLst/>
            <a:ahLst/>
            <a:cxnLst/>
            <a:rect l="l" t="t" r="r" b="b"/>
            <a:pathLst>
              <a:path w="319371" h="319371">
                <a:moveTo>
                  <a:pt x="63874" y="0"/>
                </a:moveTo>
                <a:lnTo>
                  <a:pt x="255497" y="0"/>
                </a:lnTo>
                <a:cubicBezTo>
                  <a:pt x="290750" y="0"/>
                  <a:pt x="319371" y="28621"/>
                  <a:pt x="319371" y="63874"/>
                </a:cubicBezTo>
                <a:lnTo>
                  <a:pt x="319371" y="255497"/>
                </a:lnTo>
                <a:cubicBezTo>
                  <a:pt x="319371" y="290774"/>
                  <a:pt x="290774" y="319371"/>
                  <a:pt x="255497" y="319371"/>
                </a:cubicBezTo>
                <a:lnTo>
                  <a:pt x="63874" y="319371"/>
                </a:lnTo>
                <a:cubicBezTo>
                  <a:pt x="28621" y="319371"/>
                  <a:pt x="0" y="290750"/>
                  <a:pt x="0" y="255497"/>
                </a:cubicBezTo>
                <a:lnTo>
                  <a:pt x="0" y="63874"/>
                </a:lnTo>
                <a:cubicBezTo>
                  <a:pt x="0" y="28621"/>
                  <a:pt x="28621" y="0"/>
                  <a:pt x="6387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3" name="Shape 61"/>
          <p:cNvSpPr/>
          <p:nvPr/>
        </p:nvSpPr>
        <p:spPr>
          <a:xfrm>
            <a:off x="4356823" y="5903578"/>
            <a:ext cx="125752" cy="143717"/>
          </a:xfrm>
          <a:custGeom>
            <a:avLst/>
            <a:gdLst/>
            <a:ahLst/>
            <a:cxnLst/>
            <a:rect l="l" t="t" r="r" b="b"/>
            <a:pathLst>
              <a:path w="125752" h="143717">
                <a:moveTo>
                  <a:pt x="71859" y="44912"/>
                </a:moveTo>
                <a:lnTo>
                  <a:pt x="71859" y="71859"/>
                </a:lnTo>
                <a:lnTo>
                  <a:pt x="107788" y="71859"/>
                </a:lnTo>
                <a:lnTo>
                  <a:pt x="107788" y="44912"/>
                </a:lnTo>
                <a:lnTo>
                  <a:pt x="71859" y="44912"/>
                </a:lnTo>
                <a:close/>
                <a:moveTo>
                  <a:pt x="53894" y="44912"/>
                </a:moveTo>
                <a:lnTo>
                  <a:pt x="17965" y="44912"/>
                </a:lnTo>
                <a:lnTo>
                  <a:pt x="17965" y="71859"/>
                </a:lnTo>
                <a:lnTo>
                  <a:pt x="53894" y="71859"/>
                </a:lnTo>
                <a:lnTo>
                  <a:pt x="53894" y="44912"/>
                </a:lnTo>
                <a:close/>
                <a:moveTo>
                  <a:pt x="0" y="89823"/>
                </a:moveTo>
                <a:lnTo>
                  <a:pt x="0" y="26947"/>
                </a:lnTo>
                <a:cubicBezTo>
                  <a:pt x="0" y="17038"/>
                  <a:pt x="8056" y="8982"/>
                  <a:pt x="17965" y="8982"/>
                </a:cubicBezTo>
                <a:lnTo>
                  <a:pt x="107788" y="8982"/>
                </a:lnTo>
                <a:cubicBezTo>
                  <a:pt x="117696" y="8982"/>
                  <a:pt x="125752" y="17038"/>
                  <a:pt x="125752" y="26947"/>
                </a:cubicBezTo>
                <a:lnTo>
                  <a:pt x="125752" y="116770"/>
                </a:lnTo>
                <a:cubicBezTo>
                  <a:pt x="125752" y="126679"/>
                  <a:pt x="117696" y="134735"/>
                  <a:pt x="107788" y="134735"/>
                </a:cubicBezTo>
                <a:lnTo>
                  <a:pt x="17965" y="134735"/>
                </a:lnTo>
                <a:cubicBezTo>
                  <a:pt x="8056" y="134735"/>
                  <a:pt x="0" y="126679"/>
                  <a:pt x="0" y="116770"/>
                </a:cubicBezTo>
                <a:lnTo>
                  <a:pt x="0" y="89823"/>
                </a:lnTo>
                <a:close/>
                <a:moveTo>
                  <a:pt x="107788" y="89823"/>
                </a:moveTo>
                <a:lnTo>
                  <a:pt x="71859" y="89823"/>
                </a:lnTo>
                <a:lnTo>
                  <a:pt x="71859" y="116770"/>
                </a:lnTo>
                <a:lnTo>
                  <a:pt x="107788" y="116770"/>
                </a:lnTo>
                <a:lnTo>
                  <a:pt x="107788" y="89823"/>
                </a:lnTo>
                <a:close/>
                <a:moveTo>
                  <a:pt x="53894" y="116770"/>
                </a:moveTo>
                <a:lnTo>
                  <a:pt x="53894" y="89823"/>
                </a:lnTo>
                <a:lnTo>
                  <a:pt x="17965" y="89823"/>
                </a:lnTo>
                <a:lnTo>
                  <a:pt x="17965" y="116770"/>
                </a:lnTo>
                <a:lnTo>
                  <a:pt x="53894" y="116770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4" name="Text 62"/>
          <p:cNvSpPr/>
          <p:nvPr/>
        </p:nvSpPr>
        <p:spPr>
          <a:xfrm>
            <a:off x="4673201" y="5815751"/>
            <a:ext cx="3010075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6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Pre-aggregated Tables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4673201" y="6039311"/>
            <a:ext cx="3002090" cy="1836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Eliminate complex real-time queries. </a:t>
            </a:r>
            <a:r>
              <a:rPr lang="en-US" sz="880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 dashboard loading</a:t>
            </a: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8062529" y="5815751"/>
            <a:ext cx="319371" cy="319371"/>
          </a:xfrm>
          <a:custGeom>
            <a:avLst/>
            <a:gdLst/>
            <a:ahLst/>
            <a:cxnLst/>
            <a:rect l="l" t="t" r="r" b="b"/>
            <a:pathLst>
              <a:path w="319371" h="319371">
                <a:moveTo>
                  <a:pt x="63874" y="0"/>
                </a:moveTo>
                <a:lnTo>
                  <a:pt x="255497" y="0"/>
                </a:lnTo>
                <a:cubicBezTo>
                  <a:pt x="290750" y="0"/>
                  <a:pt x="319371" y="28621"/>
                  <a:pt x="319371" y="63874"/>
                </a:cubicBezTo>
                <a:lnTo>
                  <a:pt x="319371" y="255497"/>
                </a:lnTo>
                <a:cubicBezTo>
                  <a:pt x="319371" y="290774"/>
                  <a:pt x="290774" y="319371"/>
                  <a:pt x="255497" y="319371"/>
                </a:cubicBezTo>
                <a:lnTo>
                  <a:pt x="63874" y="319371"/>
                </a:lnTo>
                <a:cubicBezTo>
                  <a:pt x="28621" y="319371"/>
                  <a:pt x="0" y="290750"/>
                  <a:pt x="0" y="255497"/>
                </a:cubicBezTo>
                <a:lnTo>
                  <a:pt x="0" y="63874"/>
                </a:lnTo>
                <a:cubicBezTo>
                  <a:pt x="0" y="28621"/>
                  <a:pt x="28621" y="0"/>
                  <a:pt x="63874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7" name="Shape 65"/>
          <p:cNvSpPr/>
          <p:nvPr/>
        </p:nvSpPr>
        <p:spPr>
          <a:xfrm>
            <a:off x="8152352" y="5903578"/>
            <a:ext cx="143717" cy="143717"/>
          </a:xfrm>
          <a:custGeom>
            <a:avLst/>
            <a:gdLst/>
            <a:ahLst/>
            <a:cxnLst/>
            <a:rect l="l" t="t" r="r" b="b"/>
            <a:pathLst>
              <a:path w="143717" h="143717">
                <a:moveTo>
                  <a:pt x="0" y="22456"/>
                </a:moveTo>
                <a:cubicBezTo>
                  <a:pt x="0" y="15017"/>
                  <a:pt x="6035" y="8982"/>
                  <a:pt x="13473" y="8982"/>
                </a:cubicBezTo>
                <a:lnTo>
                  <a:pt x="40420" y="8982"/>
                </a:lnTo>
                <a:cubicBezTo>
                  <a:pt x="47859" y="8982"/>
                  <a:pt x="53894" y="15017"/>
                  <a:pt x="53894" y="22456"/>
                </a:cubicBezTo>
                <a:lnTo>
                  <a:pt x="53894" y="26947"/>
                </a:lnTo>
                <a:lnTo>
                  <a:pt x="89823" y="26947"/>
                </a:lnTo>
                <a:lnTo>
                  <a:pt x="89823" y="22456"/>
                </a:lnTo>
                <a:cubicBezTo>
                  <a:pt x="89823" y="15017"/>
                  <a:pt x="95858" y="8982"/>
                  <a:pt x="103297" y="8982"/>
                </a:cubicBezTo>
                <a:lnTo>
                  <a:pt x="130244" y="8982"/>
                </a:lnTo>
                <a:cubicBezTo>
                  <a:pt x="137682" y="8982"/>
                  <a:pt x="143717" y="15017"/>
                  <a:pt x="143717" y="22456"/>
                </a:cubicBezTo>
                <a:lnTo>
                  <a:pt x="143717" y="49403"/>
                </a:lnTo>
                <a:cubicBezTo>
                  <a:pt x="143717" y="56841"/>
                  <a:pt x="137682" y="62876"/>
                  <a:pt x="130244" y="62876"/>
                </a:cubicBezTo>
                <a:lnTo>
                  <a:pt x="103297" y="62876"/>
                </a:lnTo>
                <a:cubicBezTo>
                  <a:pt x="95858" y="62876"/>
                  <a:pt x="89823" y="56841"/>
                  <a:pt x="89823" y="49403"/>
                </a:cubicBezTo>
                <a:lnTo>
                  <a:pt x="89823" y="44912"/>
                </a:lnTo>
                <a:lnTo>
                  <a:pt x="53894" y="44912"/>
                </a:lnTo>
                <a:lnTo>
                  <a:pt x="53894" y="49403"/>
                </a:lnTo>
                <a:cubicBezTo>
                  <a:pt x="53894" y="51452"/>
                  <a:pt x="53417" y="53417"/>
                  <a:pt x="52603" y="55157"/>
                </a:cubicBezTo>
                <a:lnTo>
                  <a:pt x="71859" y="80841"/>
                </a:lnTo>
                <a:lnTo>
                  <a:pt x="94314" y="80841"/>
                </a:lnTo>
                <a:cubicBezTo>
                  <a:pt x="101753" y="80841"/>
                  <a:pt x="107788" y="86876"/>
                  <a:pt x="107788" y="94314"/>
                </a:cubicBezTo>
                <a:lnTo>
                  <a:pt x="107788" y="121261"/>
                </a:lnTo>
                <a:cubicBezTo>
                  <a:pt x="107788" y="128700"/>
                  <a:pt x="101753" y="134735"/>
                  <a:pt x="94314" y="134735"/>
                </a:cubicBezTo>
                <a:lnTo>
                  <a:pt x="67367" y="134735"/>
                </a:lnTo>
                <a:cubicBezTo>
                  <a:pt x="59929" y="134735"/>
                  <a:pt x="53894" y="128700"/>
                  <a:pt x="53894" y="121261"/>
                </a:cubicBezTo>
                <a:lnTo>
                  <a:pt x="53894" y="94314"/>
                </a:lnTo>
                <a:cubicBezTo>
                  <a:pt x="53894" y="92265"/>
                  <a:pt x="54371" y="90300"/>
                  <a:pt x="55185" y="88560"/>
                </a:cubicBezTo>
                <a:lnTo>
                  <a:pt x="35929" y="62876"/>
                </a:lnTo>
                <a:lnTo>
                  <a:pt x="13473" y="62876"/>
                </a:lnTo>
                <a:cubicBezTo>
                  <a:pt x="6035" y="62876"/>
                  <a:pt x="0" y="56841"/>
                  <a:pt x="0" y="49403"/>
                </a:cubicBezTo>
                <a:lnTo>
                  <a:pt x="0" y="22456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8" name="Text 66"/>
          <p:cNvSpPr/>
          <p:nvPr/>
        </p:nvSpPr>
        <p:spPr>
          <a:xfrm>
            <a:off x="8477712" y="5815751"/>
            <a:ext cx="3297509" cy="191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6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Star Schemas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477712" y="6039311"/>
            <a:ext cx="3289525" cy="1836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8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Optimized for analytics. Not normalized tables with excessive joins.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7275" y="357275"/>
            <a:ext cx="1154890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kern="0" spc="56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INGESTION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7275" y="643095"/>
            <a:ext cx="11638224" cy="3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32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Batch vs Streaming: Choose the Right Pattern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7275" y="1071824"/>
            <a:ext cx="11557837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Hybrid approaches maximize both real-time insights and cost efficiency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4420" y="1471972"/>
            <a:ext cx="5650300" cy="3122581"/>
          </a:xfrm>
          <a:custGeom>
            <a:avLst/>
            <a:gdLst/>
            <a:ahLst/>
            <a:cxnLst/>
            <a:rect l="l" t="t" r="r" b="b"/>
            <a:pathLst>
              <a:path w="5650300" h="3122581">
                <a:moveTo>
                  <a:pt x="71445" y="0"/>
                </a:moveTo>
                <a:lnTo>
                  <a:pt x="5578855" y="0"/>
                </a:lnTo>
                <a:cubicBezTo>
                  <a:pt x="5618313" y="0"/>
                  <a:pt x="5650300" y="31987"/>
                  <a:pt x="5650300" y="71445"/>
                </a:cubicBezTo>
                <a:lnTo>
                  <a:pt x="5650300" y="3051136"/>
                </a:lnTo>
                <a:cubicBezTo>
                  <a:pt x="5650300" y="3090594"/>
                  <a:pt x="5618313" y="3122581"/>
                  <a:pt x="5578855" y="3122581"/>
                </a:cubicBezTo>
                <a:lnTo>
                  <a:pt x="71445" y="3122581"/>
                </a:lnTo>
                <a:cubicBezTo>
                  <a:pt x="31987" y="3122581"/>
                  <a:pt x="0" y="3090594"/>
                  <a:pt x="0" y="3051136"/>
                </a:cubicBezTo>
                <a:lnTo>
                  <a:pt x="0" y="71445"/>
                </a:lnTo>
                <a:cubicBezTo>
                  <a:pt x="0" y="32013"/>
                  <a:pt x="32013" y="0"/>
                  <a:pt x="71445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20320">
            <a:solidFill>
              <a:srgbClr val="4A5568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Shape 4"/>
          <p:cNvSpPr/>
          <p:nvPr/>
        </p:nvSpPr>
        <p:spPr>
          <a:xfrm>
            <a:off x="514476" y="1639778"/>
            <a:ext cx="428730" cy="428730"/>
          </a:xfrm>
          <a:custGeom>
            <a:avLst/>
            <a:gdLst/>
            <a:ahLst/>
            <a:cxnLst/>
            <a:rect l="l" t="t" r="r" b="b"/>
            <a:pathLst>
              <a:path w="428730" h="428730">
                <a:moveTo>
                  <a:pt x="71456" y="0"/>
                </a:moveTo>
                <a:lnTo>
                  <a:pt x="357273" y="0"/>
                </a:lnTo>
                <a:cubicBezTo>
                  <a:pt x="396711" y="0"/>
                  <a:pt x="428730" y="32019"/>
                  <a:pt x="428730" y="71456"/>
                </a:cubicBezTo>
                <a:lnTo>
                  <a:pt x="428730" y="357273"/>
                </a:lnTo>
                <a:cubicBezTo>
                  <a:pt x="428730" y="396738"/>
                  <a:pt x="396738" y="428730"/>
                  <a:pt x="357273" y="428730"/>
                </a:cubicBezTo>
                <a:lnTo>
                  <a:pt x="71456" y="428730"/>
                </a:lnTo>
                <a:cubicBezTo>
                  <a:pt x="32019" y="428730"/>
                  <a:pt x="0" y="396711"/>
                  <a:pt x="0" y="357273"/>
                </a:cubicBezTo>
                <a:lnTo>
                  <a:pt x="0" y="71456"/>
                </a:lnTo>
                <a:cubicBezTo>
                  <a:pt x="0" y="31992"/>
                  <a:pt x="31992" y="0"/>
                  <a:pt x="71456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650687" y="1764825"/>
            <a:ext cx="156308" cy="178637"/>
          </a:xfrm>
          <a:custGeom>
            <a:avLst/>
            <a:gdLst/>
            <a:ahLst/>
            <a:cxnLst/>
            <a:rect l="l" t="t" r="r" b="b"/>
            <a:pathLst>
              <a:path w="156308" h="178637">
                <a:moveTo>
                  <a:pt x="156308" y="71804"/>
                </a:moveTo>
                <a:cubicBezTo>
                  <a:pt x="151144" y="75223"/>
                  <a:pt x="145213" y="77979"/>
                  <a:pt x="139037" y="80177"/>
                </a:cubicBezTo>
                <a:cubicBezTo>
                  <a:pt x="122639" y="86039"/>
                  <a:pt x="101112" y="89319"/>
                  <a:pt x="78154" y="89319"/>
                </a:cubicBezTo>
                <a:cubicBezTo>
                  <a:pt x="55196" y="89319"/>
                  <a:pt x="33634" y="86004"/>
                  <a:pt x="17271" y="80177"/>
                </a:cubicBezTo>
                <a:cubicBezTo>
                  <a:pt x="11130" y="77979"/>
                  <a:pt x="5164" y="75223"/>
                  <a:pt x="0" y="71804"/>
                </a:cubicBezTo>
                <a:lnTo>
                  <a:pt x="0" y="100484"/>
                </a:lnTo>
                <a:cubicBezTo>
                  <a:pt x="0" y="115905"/>
                  <a:pt x="34995" y="128396"/>
                  <a:pt x="78154" y="128396"/>
                </a:cubicBezTo>
                <a:cubicBezTo>
                  <a:pt x="121313" y="128396"/>
                  <a:pt x="156308" y="115905"/>
                  <a:pt x="156308" y="100484"/>
                </a:cubicBezTo>
                <a:lnTo>
                  <a:pt x="156308" y="71804"/>
                </a:lnTo>
                <a:close/>
                <a:moveTo>
                  <a:pt x="156308" y="44659"/>
                </a:moveTo>
                <a:lnTo>
                  <a:pt x="156308" y="27912"/>
                </a:lnTo>
                <a:cubicBezTo>
                  <a:pt x="156308" y="12491"/>
                  <a:pt x="121313" y="0"/>
                  <a:pt x="78154" y="0"/>
                </a:cubicBezTo>
                <a:cubicBezTo>
                  <a:pt x="34995" y="0"/>
                  <a:pt x="0" y="12491"/>
                  <a:pt x="0" y="27912"/>
                </a:cubicBezTo>
                <a:lnTo>
                  <a:pt x="0" y="44659"/>
                </a:lnTo>
                <a:cubicBezTo>
                  <a:pt x="0" y="60081"/>
                  <a:pt x="34995" y="72571"/>
                  <a:pt x="78154" y="72571"/>
                </a:cubicBezTo>
                <a:cubicBezTo>
                  <a:pt x="121313" y="72571"/>
                  <a:pt x="156308" y="60081"/>
                  <a:pt x="156308" y="44659"/>
                </a:cubicBezTo>
                <a:close/>
                <a:moveTo>
                  <a:pt x="139037" y="136002"/>
                </a:moveTo>
                <a:cubicBezTo>
                  <a:pt x="122674" y="141828"/>
                  <a:pt x="101146" y="145143"/>
                  <a:pt x="78154" y="145143"/>
                </a:cubicBezTo>
                <a:cubicBezTo>
                  <a:pt x="55161" y="145143"/>
                  <a:pt x="33634" y="141828"/>
                  <a:pt x="17271" y="136002"/>
                </a:cubicBezTo>
                <a:cubicBezTo>
                  <a:pt x="11130" y="133804"/>
                  <a:pt x="5164" y="131047"/>
                  <a:pt x="0" y="127628"/>
                </a:cubicBezTo>
                <a:lnTo>
                  <a:pt x="0" y="150725"/>
                </a:lnTo>
                <a:cubicBezTo>
                  <a:pt x="0" y="166147"/>
                  <a:pt x="34995" y="178637"/>
                  <a:pt x="78154" y="178637"/>
                </a:cubicBezTo>
                <a:cubicBezTo>
                  <a:pt x="121313" y="178637"/>
                  <a:pt x="156308" y="166147"/>
                  <a:pt x="156308" y="150725"/>
                </a:cubicBezTo>
                <a:lnTo>
                  <a:pt x="156308" y="127628"/>
                </a:lnTo>
                <a:cubicBezTo>
                  <a:pt x="151144" y="131047"/>
                  <a:pt x="145213" y="133804"/>
                  <a:pt x="139037" y="136002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Text 6"/>
          <p:cNvSpPr/>
          <p:nvPr/>
        </p:nvSpPr>
        <p:spPr>
          <a:xfrm>
            <a:off x="1050388" y="1622028"/>
            <a:ext cx="1572009" cy="285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8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Batch Ingestion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50388" y="1907735"/>
            <a:ext cx="1527349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Scheduled, bulk data loads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4476" y="2193554"/>
            <a:ext cx="5350189" cy="1214734"/>
          </a:xfrm>
          <a:custGeom>
            <a:avLst/>
            <a:gdLst/>
            <a:ahLst/>
            <a:cxnLst/>
            <a:rect l="l" t="t" r="r" b="b"/>
            <a:pathLst>
              <a:path w="5350189" h="1214734">
                <a:moveTo>
                  <a:pt x="71451" y="0"/>
                </a:moveTo>
                <a:lnTo>
                  <a:pt x="5278738" y="0"/>
                </a:lnTo>
                <a:cubicBezTo>
                  <a:pt x="5318199" y="0"/>
                  <a:pt x="5350189" y="31990"/>
                  <a:pt x="5350189" y="71451"/>
                </a:cubicBezTo>
                <a:lnTo>
                  <a:pt x="5350189" y="1143283"/>
                </a:lnTo>
                <a:cubicBezTo>
                  <a:pt x="5350189" y="1182745"/>
                  <a:pt x="5318199" y="1214734"/>
                  <a:pt x="5278738" y="1214734"/>
                </a:cubicBezTo>
                <a:lnTo>
                  <a:pt x="71451" y="1214734"/>
                </a:lnTo>
                <a:cubicBezTo>
                  <a:pt x="31990" y="1214734"/>
                  <a:pt x="0" y="1182745"/>
                  <a:pt x="0" y="1143283"/>
                </a:cubicBezTo>
                <a:lnTo>
                  <a:pt x="0" y="71451"/>
                </a:lnTo>
                <a:cubicBezTo>
                  <a:pt x="0" y="32016"/>
                  <a:pt x="32016" y="0"/>
                  <a:pt x="71451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Shape 9"/>
          <p:cNvSpPr/>
          <p:nvPr/>
        </p:nvSpPr>
        <p:spPr>
          <a:xfrm>
            <a:off x="639522" y="2345396"/>
            <a:ext cx="125046" cy="125046"/>
          </a:xfrm>
          <a:custGeom>
            <a:avLst/>
            <a:gdLst/>
            <a:ahLst/>
            <a:cxnLst/>
            <a:rect l="l" t="t" r="r" b="b"/>
            <a:pathLst>
              <a:path w="125046" h="125046">
                <a:moveTo>
                  <a:pt x="32678" y="8866"/>
                </a:moveTo>
                <a:cubicBezTo>
                  <a:pt x="35340" y="10722"/>
                  <a:pt x="35975" y="14385"/>
                  <a:pt x="34119" y="17023"/>
                </a:cubicBezTo>
                <a:lnTo>
                  <a:pt x="20442" y="36561"/>
                </a:lnTo>
                <a:cubicBezTo>
                  <a:pt x="19441" y="37978"/>
                  <a:pt x="17878" y="38882"/>
                  <a:pt x="16144" y="39028"/>
                </a:cubicBezTo>
                <a:cubicBezTo>
                  <a:pt x="14410" y="39175"/>
                  <a:pt x="12700" y="38588"/>
                  <a:pt x="11479" y="37367"/>
                </a:cubicBezTo>
                <a:lnTo>
                  <a:pt x="1710" y="27598"/>
                </a:lnTo>
                <a:cubicBezTo>
                  <a:pt x="-562" y="25302"/>
                  <a:pt x="-562" y="21590"/>
                  <a:pt x="1710" y="19294"/>
                </a:cubicBezTo>
                <a:cubicBezTo>
                  <a:pt x="3981" y="16998"/>
                  <a:pt x="7718" y="17023"/>
                  <a:pt x="10013" y="19294"/>
                </a:cubicBezTo>
                <a:lnTo>
                  <a:pt x="14849" y="24130"/>
                </a:lnTo>
                <a:lnTo>
                  <a:pt x="24521" y="10307"/>
                </a:lnTo>
                <a:cubicBezTo>
                  <a:pt x="26377" y="7644"/>
                  <a:pt x="30040" y="7009"/>
                  <a:pt x="32678" y="8866"/>
                </a:cubicBezTo>
                <a:close/>
                <a:moveTo>
                  <a:pt x="32678" y="47943"/>
                </a:moveTo>
                <a:cubicBezTo>
                  <a:pt x="35340" y="49799"/>
                  <a:pt x="35975" y="53462"/>
                  <a:pt x="34119" y="56100"/>
                </a:cubicBezTo>
                <a:lnTo>
                  <a:pt x="20442" y="75638"/>
                </a:lnTo>
                <a:cubicBezTo>
                  <a:pt x="19441" y="77055"/>
                  <a:pt x="17878" y="77958"/>
                  <a:pt x="16144" y="78105"/>
                </a:cubicBezTo>
                <a:cubicBezTo>
                  <a:pt x="14410" y="78252"/>
                  <a:pt x="12700" y="77665"/>
                  <a:pt x="11479" y="76444"/>
                </a:cubicBezTo>
                <a:lnTo>
                  <a:pt x="1710" y="66675"/>
                </a:lnTo>
                <a:cubicBezTo>
                  <a:pt x="-586" y="64379"/>
                  <a:pt x="-586" y="60667"/>
                  <a:pt x="1710" y="58396"/>
                </a:cubicBezTo>
                <a:cubicBezTo>
                  <a:pt x="4005" y="56124"/>
                  <a:pt x="7718" y="56100"/>
                  <a:pt x="9989" y="58396"/>
                </a:cubicBezTo>
                <a:lnTo>
                  <a:pt x="14825" y="63231"/>
                </a:lnTo>
                <a:lnTo>
                  <a:pt x="24496" y="49408"/>
                </a:lnTo>
                <a:cubicBezTo>
                  <a:pt x="26353" y="46746"/>
                  <a:pt x="30016" y="46111"/>
                  <a:pt x="32654" y="47967"/>
                </a:cubicBezTo>
                <a:close/>
                <a:moveTo>
                  <a:pt x="54708" y="23446"/>
                </a:moveTo>
                <a:cubicBezTo>
                  <a:pt x="54708" y="19123"/>
                  <a:pt x="58200" y="15631"/>
                  <a:pt x="62523" y="15631"/>
                </a:cubicBezTo>
                <a:lnTo>
                  <a:pt x="117231" y="15631"/>
                </a:lnTo>
                <a:cubicBezTo>
                  <a:pt x="121554" y="15631"/>
                  <a:pt x="125046" y="19123"/>
                  <a:pt x="125046" y="23446"/>
                </a:cubicBezTo>
                <a:cubicBezTo>
                  <a:pt x="125046" y="27769"/>
                  <a:pt x="121554" y="31262"/>
                  <a:pt x="117231" y="31262"/>
                </a:cubicBezTo>
                <a:lnTo>
                  <a:pt x="62523" y="31262"/>
                </a:lnTo>
                <a:cubicBezTo>
                  <a:pt x="58200" y="31262"/>
                  <a:pt x="54708" y="27769"/>
                  <a:pt x="54708" y="23446"/>
                </a:cubicBezTo>
                <a:close/>
                <a:moveTo>
                  <a:pt x="54708" y="62523"/>
                </a:moveTo>
                <a:cubicBezTo>
                  <a:pt x="54708" y="58200"/>
                  <a:pt x="58200" y="54708"/>
                  <a:pt x="62523" y="54708"/>
                </a:cubicBezTo>
                <a:lnTo>
                  <a:pt x="117231" y="54708"/>
                </a:lnTo>
                <a:cubicBezTo>
                  <a:pt x="121554" y="54708"/>
                  <a:pt x="125046" y="58200"/>
                  <a:pt x="125046" y="62523"/>
                </a:cubicBezTo>
                <a:cubicBezTo>
                  <a:pt x="125046" y="66846"/>
                  <a:pt x="121554" y="70338"/>
                  <a:pt x="117231" y="70338"/>
                </a:cubicBezTo>
                <a:lnTo>
                  <a:pt x="62523" y="70338"/>
                </a:lnTo>
                <a:cubicBezTo>
                  <a:pt x="58200" y="70338"/>
                  <a:pt x="54708" y="66846"/>
                  <a:pt x="54708" y="62523"/>
                </a:cubicBezTo>
                <a:close/>
                <a:moveTo>
                  <a:pt x="39077" y="101600"/>
                </a:moveTo>
                <a:cubicBezTo>
                  <a:pt x="39077" y="97277"/>
                  <a:pt x="42569" y="93785"/>
                  <a:pt x="46892" y="93785"/>
                </a:cubicBezTo>
                <a:lnTo>
                  <a:pt x="117231" y="93785"/>
                </a:lnTo>
                <a:cubicBezTo>
                  <a:pt x="121554" y="93785"/>
                  <a:pt x="125046" y="97277"/>
                  <a:pt x="125046" y="101600"/>
                </a:cubicBezTo>
                <a:cubicBezTo>
                  <a:pt x="125046" y="105923"/>
                  <a:pt x="121554" y="109415"/>
                  <a:pt x="117231" y="109415"/>
                </a:cubicBezTo>
                <a:lnTo>
                  <a:pt x="46892" y="109415"/>
                </a:lnTo>
                <a:cubicBezTo>
                  <a:pt x="42569" y="109415"/>
                  <a:pt x="39077" y="105923"/>
                  <a:pt x="39077" y="101600"/>
                </a:cubicBezTo>
                <a:close/>
                <a:moveTo>
                  <a:pt x="15631" y="91831"/>
                </a:moveTo>
                <a:cubicBezTo>
                  <a:pt x="21023" y="91831"/>
                  <a:pt x="25400" y="96208"/>
                  <a:pt x="25400" y="101600"/>
                </a:cubicBezTo>
                <a:cubicBezTo>
                  <a:pt x="25400" y="106992"/>
                  <a:pt x="21023" y="111369"/>
                  <a:pt x="15631" y="111369"/>
                </a:cubicBezTo>
                <a:cubicBezTo>
                  <a:pt x="10239" y="111369"/>
                  <a:pt x="5862" y="106992"/>
                  <a:pt x="5862" y="101600"/>
                </a:cubicBezTo>
                <a:cubicBezTo>
                  <a:pt x="5862" y="96208"/>
                  <a:pt x="10239" y="91831"/>
                  <a:pt x="15631" y="91831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10"/>
          <p:cNvSpPr/>
          <p:nvPr/>
        </p:nvSpPr>
        <p:spPr>
          <a:xfrm>
            <a:off x="782432" y="2300737"/>
            <a:ext cx="504650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Cases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48454" y="2622284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121362" y="19566"/>
                </a:moveTo>
                <a:cubicBezTo>
                  <a:pt x="125353" y="22469"/>
                  <a:pt x="126246" y="28052"/>
                  <a:pt x="123344" y="32043"/>
                </a:cubicBezTo>
                <a:lnTo>
                  <a:pt x="51889" y="130294"/>
                </a:lnTo>
                <a:cubicBezTo>
                  <a:pt x="50353" y="132415"/>
                  <a:pt x="47981" y="133727"/>
                  <a:pt x="45357" y="133950"/>
                </a:cubicBezTo>
                <a:cubicBezTo>
                  <a:pt x="42733" y="134173"/>
                  <a:pt x="40193" y="133196"/>
                  <a:pt x="38351" y="131354"/>
                </a:cubicBezTo>
                <a:lnTo>
                  <a:pt x="2624" y="95627"/>
                </a:lnTo>
                <a:cubicBezTo>
                  <a:pt x="-865" y="92138"/>
                  <a:pt x="-865" y="86472"/>
                  <a:pt x="2624" y="82983"/>
                </a:cubicBezTo>
                <a:cubicBezTo>
                  <a:pt x="6113" y="79494"/>
                  <a:pt x="11779" y="79494"/>
                  <a:pt x="15268" y="82983"/>
                </a:cubicBezTo>
                <a:lnTo>
                  <a:pt x="43599" y="111313"/>
                </a:lnTo>
                <a:lnTo>
                  <a:pt x="108913" y="21520"/>
                </a:lnTo>
                <a:cubicBezTo>
                  <a:pt x="111816" y="17529"/>
                  <a:pt x="117398" y="16636"/>
                  <a:pt x="121390" y="19538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2"/>
          <p:cNvSpPr/>
          <p:nvPr/>
        </p:nvSpPr>
        <p:spPr>
          <a:xfrm>
            <a:off x="871750" y="2586556"/>
            <a:ext cx="1714919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Daily summaries &amp; reports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48454" y="2872376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121362" y="19566"/>
                </a:moveTo>
                <a:cubicBezTo>
                  <a:pt x="125353" y="22469"/>
                  <a:pt x="126246" y="28052"/>
                  <a:pt x="123344" y="32043"/>
                </a:cubicBezTo>
                <a:lnTo>
                  <a:pt x="51889" y="130294"/>
                </a:lnTo>
                <a:cubicBezTo>
                  <a:pt x="50353" y="132415"/>
                  <a:pt x="47981" y="133727"/>
                  <a:pt x="45357" y="133950"/>
                </a:cubicBezTo>
                <a:cubicBezTo>
                  <a:pt x="42733" y="134173"/>
                  <a:pt x="40193" y="133196"/>
                  <a:pt x="38351" y="131354"/>
                </a:cubicBezTo>
                <a:lnTo>
                  <a:pt x="2624" y="95627"/>
                </a:lnTo>
                <a:cubicBezTo>
                  <a:pt x="-865" y="92138"/>
                  <a:pt x="-865" y="86472"/>
                  <a:pt x="2624" y="82983"/>
                </a:cubicBezTo>
                <a:cubicBezTo>
                  <a:pt x="6113" y="79494"/>
                  <a:pt x="11779" y="79494"/>
                  <a:pt x="15268" y="82983"/>
                </a:cubicBezTo>
                <a:lnTo>
                  <a:pt x="43599" y="111313"/>
                </a:lnTo>
                <a:lnTo>
                  <a:pt x="108913" y="21520"/>
                </a:lnTo>
                <a:cubicBezTo>
                  <a:pt x="111816" y="17529"/>
                  <a:pt x="117398" y="16636"/>
                  <a:pt x="121390" y="19538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6" name="Text 14"/>
          <p:cNvSpPr/>
          <p:nvPr/>
        </p:nvSpPr>
        <p:spPr>
          <a:xfrm>
            <a:off x="871750" y="2836649"/>
            <a:ext cx="1607736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Overnight file processing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8454" y="3122469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121362" y="19566"/>
                </a:moveTo>
                <a:cubicBezTo>
                  <a:pt x="125353" y="22469"/>
                  <a:pt x="126246" y="28052"/>
                  <a:pt x="123344" y="32043"/>
                </a:cubicBezTo>
                <a:lnTo>
                  <a:pt x="51889" y="130294"/>
                </a:lnTo>
                <a:cubicBezTo>
                  <a:pt x="50353" y="132415"/>
                  <a:pt x="47981" y="133727"/>
                  <a:pt x="45357" y="133950"/>
                </a:cubicBezTo>
                <a:cubicBezTo>
                  <a:pt x="42733" y="134173"/>
                  <a:pt x="40193" y="133196"/>
                  <a:pt x="38351" y="131354"/>
                </a:cubicBezTo>
                <a:lnTo>
                  <a:pt x="2624" y="95627"/>
                </a:lnTo>
                <a:cubicBezTo>
                  <a:pt x="-865" y="92138"/>
                  <a:pt x="-865" y="86472"/>
                  <a:pt x="2624" y="82983"/>
                </a:cubicBezTo>
                <a:cubicBezTo>
                  <a:pt x="6113" y="79494"/>
                  <a:pt x="11779" y="79494"/>
                  <a:pt x="15268" y="82983"/>
                </a:cubicBezTo>
                <a:lnTo>
                  <a:pt x="43599" y="111313"/>
                </a:lnTo>
                <a:lnTo>
                  <a:pt x="108913" y="21520"/>
                </a:lnTo>
                <a:cubicBezTo>
                  <a:pt x="111816" y="17529"/>
                  <a:pt x="117398" y="16636"/>
                  <a:pt x="121390" y="19538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6"/>
          <p:cNvSpPr/>
          <p:nvPr/>
        </p:nvSpPr>
        <p:spPr>
          <a:xfrm>
            <a:off x="871750" y="3086741"/>
            <a:ext cx="1518418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Periodic ETL workflows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4476" y="3515471"/>
            <a:ext cx="5350189" cy="928914"/>
          </a:xfrm>
          <a:custGeom>
            <a:avLst/>
            <a:gdLst/>
            <a:ahLst/>
            <a:cxnLst/>
            <a:rect l="l" t="t" r="r" b="b"/>
            <a:pathLst>
              <a:path w="5350189" h="928914">
                <a:moveTo>
                  <a:pt x="71452" y="0"/>
                </a:moveTo>
                <a:lnTo>
                  <a:pt x="5278737" y="0"/>
                </a:lnTo>
                <a:cubicBezTo>
                  <a:pt x="5318199" y="0"/>
                  <a:pt x="5350189" y="31990"/>
                  <a:pt x="5350189" y="71452"/>
                </a:cubicBezTo>
                <a:lnTo>
                  <a:pt x="5350189" y="857462"/>
                </a:lnTo>
                <a:cubicBezTo>
                  <a:pt x="5350189" y="896924"/>
                  <a:pt x="5318199" y="928914"/>
                  <a:pt x="5278737" y="928914"/>
                </a:cubicBezTo>
                <a:lnTo>
                  <a:pt x="71452" y="928914"/>
                </a:lnTo>
                <a:cubicBezTo>
                  <a:pt x="31990" y="928914"/>
                  <a:pt x="0" y="896924"/>
                  <a:pt x="0" y="857462"/>
                </a:cubicBezTo>
                <a:lnTo>
                  <a:pt x="0" y="71452"/>
                </a:lnTo>
                <a:cubicBezTo>
                  <a:pt x="0" y="32017"/>
                  <a:pt x="32017" y="0"/>
                  <a:pt x="71452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8"/>
          <p:cNvSpPr/>
          <p:nvPr/>
        </p:nvSpPr>
        <p:spPr>
          <a:xfrm>
            <a:off x="631706" y="3667313"/>
            <a:ext cx="140677" cy="125046"/>
          </a:xfrm>
          <a:custGeom>
            <a:avLst/>
            <a:gdLst/>
            <a:ahLst/>
            <a:cxnLst/>
            <a:rect l="l" t="t" r="r" b="b"/>
            <a:pathLst>
              <a:path w="140677" h="125046">
                <a:moveTo>
                  <a:pt x="54732" y="23715"/>
                </a:moveTo>
                <a:lnTo>
                  <a:pt x="54732" y="35829"/>
                </a:lnTo>
                <a:lnTo>
                  <a:pt x="54854" y="35951"/>
                </a:lnTo>
                <a:cubicBezTo>
                  <a:pt x="56442" y="15826"/>
                  <a:pt x="73269" y="0"/>
                  <a:pt x="93809" y="0"/>
                </a:cubicBezTo>
                <a:cubicBezTo>
                  <a:pt x="98718" y="0"/>
                  <a:pt x="103432" y="904"/>
                  <a:pt x="107755" y="2564"/>
                </a:cubicBezTo>
                <a:cubicBezTo>
                  <a:pt x="110197" y="3493"/>
                  <a:pt x="110637" y="6594"/>
                  <a:pt x="108805" y="8450"/>
                </a:cubicBezTo>
                <a:lnTo>
                  <a:pt x="87142" y="30114"/>
                </a:lnTo>
                <a:cubicBezTo>
                  <a:pt x="86409" y="30846"/>
                  <a:pt x="85994" y="31848"/>
                  <a:pt x="85994" y="32873"/>
                </a:cubicBezTo>
                <a:lnTo>
                  <a:pt x="85994" y="42985"/>
                </a:lnTo>
                <a:cubicBezTo>
                  <a:pt x="85994" y="45134"/>
                  <a:pt x="87752" y="46892"/>
                  <a:pt x="89901" y="46892"/>
                </a:cubicBezTo>
                <a:lnTo>
                  <a:pt x="100013" y="46892"/>
                </a:lnTo>
                <a:cubicBezTo>
                  <a:pt x="101038" y="46892"/>
                  <a:pt x="102040" y="46477"/>
                  <a:pt x="102772" y="45744"/>
                </a:cubicBezTo>
                <a:lnTo>
                  <a:pt x="124436" y="24081"/>
                </a:lnTo>
                <a:cubicBezTo>
                  <a:pt x="126292" y="22225"/>
                  <a:pt x="129393" y="22689"/>
                  <a:pt x="130322" y="25131"/>
                </a:cubicBezTo>
                <a:cubicBezTo>
                  <a:pt x="131982" y="29454"/>
                  <a:pt x="132886" y="34168"/>
                  <a:pt x="132886" y="39077"/>
                </a:cubicBezTo>
                <a:cubicBezTo>
                  <a:pt x="132886" y="53877"/>
                  <a:pt x="124655" y="66773"/>
                  <a:pt x="112493" y="73391"/>
                </a:cubicBezTo>
                <a:lnTo>
                  <a:pt x="132398" y="93296"/>
                </a:lnTo>
                <a:cubicBezTo>
                  <a:pt x="136965" y="97863"/>
                  <a:pt x="136965" y="105288"/>
                  <a:pt x="132398" y="109879"/>
                </a:cubicBezTo>
                <a:lnTo>
                  <a:pt x="117719" y="124558"/>
                </a:lnTo>
                <a:cubicBezTo>
                  <a:pt x="113152" y="129125"/>
                  <a:pt x="105727" y="129125"/>
                  <a:pt x="101136" y="124558"/>
                </a:cubicBezTo>
                <a:lnTo>
                  <a:pt x="70363" y="93785"/>
                </a:lnTo>
                <a:cubicBezTo>
                  <a:pt x="63671" y="87093"/>
                  <a:pt x="62157" y="77201"/>
                  <a:pt x="65845" y="69044"/>
                </a:cubicBezTo>
                <a:lnTo>
                  <a:pt x="43693" y="46892"/>
                </a:lnTo>
                <a:lnTo>
                  <a:pt x="31579" y="46892"/>
                </a:lnTo>
                <a:cubicBezTo>
                  <a:pt x="28966" y="46892"/>
                  <a:pt x="26523" y="45598"/>
                  <a:pt x="25083" y="43424"/>
                </a:cubicBezTo>
                <a:lnTo>
                  <a:pt x="5715" y="14385"/>
                </a:lnTo>
                <a:cubicBezTo>
                  <a:pt x="4689" y="12847"/>
                  <a:pt x="4885" y="10771"/>
                  <a:pt x="6203" y="9452"/>
                </a:cubicBezTo>
                <a:lnTo>
                  <a:pt x="17292" y="-1636"/>
                </a:lnTo>
                <a:cubicBezTo>
                  <a:pt x="18610" y="-2955"/>
                  <a:pt x="20662" y="-3151"/>
                  <a:pt x="22225" y="-2125"/>
                </a:cubicBezTo>
                <a:lnTo>
                  <a:pt x="51264" y="17218"/>
                </a:lnTo>
                <a:cubicBezTo>
                  <a:pt x="53438" y="18659"/>
                  <a:pt x="54732" y="21102"/>
                  <a:pt x="54732" y="23715"/>
                </a:cubicBezTo>
                <a:close/>
                <a:moveTo>
                  <a:pt x="52656" y="72439"/>
                </a:moveTo>
                <a:cubicBezTo>
                  <a:pt x="51117" y="81475"/>
                  <a:pt x="53242" y="91025"/>
                  <a:pt x="59104" y="98669"/>
                </a:cubicBezTo>
                <a:lnTo>
                  <a:pt x="35902" y="121847"/>
                </a:lnTo>
                <a:cubicBezTo>
                  <a:pt x="29039" y="128710"/>
                  <a:pt x="17902" y="128710"/>
                  <a:pt x="11039" y="121847"/>
                </a:cubicBezTo>
                <a:cubicBezTo>
                  <a:pt x="4176" y="114984"/>
                  <a:pt x="4176" y="103847"/>
                  <a:pt x="11039" y="96984"/>
                </a:cubicBezTo>
                <a:lnTo>
                  <a:pt x="44108" y="63915"/>
                </a:lnTo>
                <a:lnTo>
                  <a:pt x="52656" y="72463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Text 19"/>
          <p:cNvSpPr/>
          <p:nvPr/>
        </p:nvSpPr>
        <p:spPr>
          <a:xfrm>
            <a:off x="782432" y="3622653"/>
            <a:ext cx="504650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Tools &amp; Format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7337" y="3935269"/>
            <a:ext cx="109415" cy="125046"/>
          </a:xfrm>
          <a:custGeom>
            <a:avLst/>
            <a:gdLst/>
            <a:ahLst/>
            <a:cxnLst/>
            <a:rect l="l" t="t" r="r" b="b"/>
            <a:pathLst>
              <a:path w="109415" h="125046">
                <a:moveTo>
                  <a:pt x="15631" y="7815"/>
                </a:moveTo>
                <a:cubicBezTo>
                  <a:pt x="7009" y="7815"/>
                  <a:pt x="0" y="14825"/>
                  <a:pt x="0" y="23446"/>
                </a:cubicBezTo>
                <a:lnTo>
                  <a:pt x="0" y="63524"/>
                </a:lnTo>
                <a:cubicBezTo>
                  <a:pt x="4421" y="60423"/>
                  <a:pt x="9818" y="58615"/>
                  <a:pt x="15631" y="58615"/>
                </a:cubicBezTo>
                <a:lnTo>
                  <a:pt x="93785" y="58615"/>
                </a:lnTo>
                <a:cubicBezTo>
                  <a:pt x="99597" y="58615"/>
                  <a:pt x="104995" y="60423"/>
                  <a:pt x="109415" y="63524"/>
                </a:cubicBezTo>
                <a:lnTo>
                  <a:pt x="109415" y="23446"/>
                </a:lnTo>
                <a:cubicBezTo>
                  <a:pt x="109415" y="14825"/>
                  <a:pt x="102406" y="7815"/>
                  <a:pt x="93785" y="7815"/>
                </a:cubicBezTo>
                <a:lnTo>
                  <a:pt x="15631" y="7815"/>
                </a:lnTo>
                <a:close/>
                <a:moveTo>
                  <a:pt x="109415" y="85969"/>
                </a:moveTo>
                <a:cubicBezTo>
                  <a:pt x="109415" y="77348"/>
                  <a:pt x="102406" y="70338"/>
                  <a:pt x="93785" y="70338"/>
                </a:cubicBezTo>
                <a:lnTo>
                  <a:pt x="15631" y="70338"/>
                </a:lnTo>
                <a:cubicBezTo>
                  <a:pt x="7009" y="70338"/>
                  <a:pt x="0" y="77348"/>
                  <a:pt x="0" y="85969"/>
                </a:cubicBezTo>
                <a:lnTo>
                  <a:pt x="0" y="101600"/>
                </a:lnTo>
                <a:cubicBezTo>
                  <a:pt x="0" y="110221"/>
                  <a:pt x="7009" y="117231"/>
                  <a:pt x="15631" y="117231"/>
                </a:cubicBezTo>
                <a:lnTo>
                  <a:pt x="93785" y="117231"/>
                </a:lnTo>
                <a:cubicBezTo>
                  <a:pt x="102406" y="117231"/>
                  <a:pt x="109415" y="110221"/>
                  <a:pt x="109415" y="101600"/>
                </a:cubicBezTo>
                <a:lnTo>
                  <a:pt x="109415" y="85969"/>
                </a:lnTo>
                <a:close/>
                <a:moveTo>
                  <a:pt x="54708" y="93785"/>
                </a:moveTo>
                <a:cubicBezTo>
                  <a:pt x="54708" y="89471"/>
                  <a:pt x="58210" y="85969"/>
                  <a:pt x="62523" y="85969"/>
                </a:cubicBezTo>
                <a:cubicBezTo>
                  <a:pt x="66837" y="85969"/>
                  <a:pt x="70338" y="89471"/>
                  <a:pt x="70338" y="93785"/>
                </a:cubicBezTo>
                <a:cubicBezTo>
                  <a:pt x="70338" y="98098"/>
                  <a:pt x="66837" y="101600"/>
                  <a:pt x="62523" y="101600"/>
                </a:cubicBezTo>
                <a:cubicBezTo>
                  <a:pt x="58210" y="101600"/>
                  <a:pt x="54708" y="98098"/>
                  <a:pt x="54708" y="93785"/>
                </a:cubicBezTo>
                <a:close/>
                <a:moveTo>
                  <a:pt x="85969" y="85969"/>
                </a:moveTo>
                <a:cubicBezTo>
                  <a:pt x="90283" y="85969"/>
                  <a:pt x="93785" y="89471"/>
                  <a:pt x="93785" y="93785"/>
                </a:cubicBezTo>
                <a:cubicBezTo>
                  <a:pt x="93785" y="98098"/>
                  <a:pt x="90283" y="101600"/>
                  <a:pt x="85969" y="101600"/>
                </a:cubicBezTo>
                <a:cubicBezTo>
                  <a:pt x="81656" y="101600"/>
                  <a:pt x="78154" y="98098"/>
                  <a:pt x="78154" y="93785"/>
                </a:cubicBezTo>
                <a:cubicBezTo>
                  <a:pt x="78154" y="89471"/>
                  <a:pt x="81656" y="85969"/>
                  <a:pt x="85969" y="85969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Text 21"/>
          <p:cNvSpPr/>
          <p:nvPr/>
        </p:nvSpPr>
        <p:spPr>
          <a:xfrm>
            <a:off x="849421" y="3922765"/>
            <a:ext cx="1188385" cy="142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ADLS Gen2 + Airflow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55153" y="4185361"/>
            <a:ext cx="93785" cy="125046"/>
          </a:xfrm>
          <a:custGeom>
            <a:avLst/>
            <a:gdLst/>
            <a:ahLst/>
            <a:cxnLst/>
            <a:rect l="l" t="t" r="r" b="b"/>
            <a:pathLst>
              <a:path w="93785" h="125046">
                <a:moveTo>
                  <a:pt x="15631" y="0"/>
                </a:moveTo>
                <a:cubicBezTo>
                  <a:pt x="7009" y="0"/>
                  <a:pt x="0" y="7009"/>
                  <a:pt x="0" y="15631"/>
                </a:cubicBezTo>
                <a:lnTo>
                  <a:pt x="0" y="109415"/>
                </a:lnTo>
                <a:cubicBezTo>
                  <a:pt x="0" y="118037"/>
                  <a:pt x="7009" y="125046"/>
                  <a:pt x="15631" y="125046"/>
                </a:cubicBezTo>
                <a:lnTo>
                  <a:pt x="78154" y="125046"/>
                </a:lnTo>
                <a:cubicBezTo>
                  <a:pt x="86775" y="125046"/>
                  <a:pt x="93785" y="118037"/>
                  <a:pt x="93785" y="109415"/>
                </a:cubicBezTo>
                <a:lnTo>
                  <a:pt x="93785" y="41641"/>
                </a:lnTo>
                <a:cubicBezTo>
                  <a:pt x="93785" y="37489"/>
                  <a:pt x="92148" y="33508"/>
                  <a:pt x="89218" y="30578"/>
                </a:cubicBezTo>
                <a:lnTo>
                  <a:pt x="63183" y="4567"/>
                </a:lnTo>
                <a:cubicBezTo>
                  <a:pt x="60252" y="1636"/>
                  <a:pt x="56295" y="0"/>
                  <a:pt x="52143" y="0"/>
                </a:cubicBezTo>
                <a:lnTo>
                  <a:pt x="15631" y="0"/>
                </a:lnTo>
                <a:close/>
                <a:moveTo>
                  <a:pt x="79497" y="42985"/>
                </a:moveTo>
                <a:lnTo>
                  <a:pt x="56662" y="42985"/>
                </a:lnTo>
                <a:cubicBezTo>
                  <a:pt x="53413" y="42985"/>
                  <a:pt x="50800" y="40371"/>
                  <a:pt x="50800" y="37123"/>
                </a:cubicBezTo>
                <a:lnTo>
                  <a:pt x="50800" y="14288"/>
                </a:lnTo>
                <a:lnTo>
                  <a:pt x="79497" y="42985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Text 23"/>
          <p:cNvSpPr/>
          <p:nvPr/>
        </p:nvSpPr>
        <p:spPr>
          <a:xfrm>
            <a:off x="849421" y="4172857"/>
            <a:ext cx="509563" cy="142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Parquet: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327164" y="4172857"/>
            <a:ext cx="1372382" cy="142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60-70% storage savings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176052" y="1471972"/>
            <a:ext cx="5650300" cy="3122581"/>
          </a:xfrm>
          <a:custGeom>
            <a:avLst/>
            <a:gdLst/>
            <a:ahLst/>
            <a:cxnLst/>
            <a:rect l="l" t="t" r="r" b="b"/>
            <a:pathLst>
              <a:path w="5650300" h="3122581">
                <a:moveTo>
                  <a:pt x="71445" y="0"/>
                </a:moveTo>
                <a:lnTo>
                  <a:pt x="5578855" y="0"/>
                </a:lnTo>
                <a:cubicBezTo>
                  <a:pt x="5618313" y="0"/>
                  <a:pt x="5650300" y="31987"/>
                  <a:pt x="5650300" y="71445"/>
                </a:cubicBezTo>
                <a:lnTo>
                  <a:pt x="5650300" y="3051136"/>
                </a:lnTo>
                <a:cubicBezTo>
                  <a:pt x="5650300" y="3090594"/>
                  <a:pt x="5618313" y="3122581"/>
                  <a:pt x="5578855" y="3122581"/>
                </a:cubicBezTo>
                <a:lnTo>
                  <a:pt x="71445" y="3122581"/>
                </a:lnTo>
                <a:cubicBezTo>
                  <a:pt x="31987" y="3122581"/>
                  <a:pt x="0" y="3090594"/>
                  <a:pt x="0" y="3051136"/>
                </a:cubicBezTo>
                <a:lnTo>
                  <a:pt x="0" y="71445"/>
                </a:lnTo>
                <a:cubicBezTo>
                  <a:pt x="0" y="32013"/>
                  <a:pt x="32013" y="0"/>
                  <a:pt x="71445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20320">
            <a:solidFill>
              <a:srgbClr val="4A5568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8" name="Shape 26"/>
          <p:cNvSpPr/>
          <p:nvPr/>
        </p:nvSpPr>
        <p:spPr>
          <a:xfrm>
            <a:off x="6326107" y="1639778"/>
            <a:ext cx="428730" cy="428730"/>
          </a:xfrm>
          <a:custGeom>
            <a:avLst/>
            <a:gdLst/>
            <a:ahLst/>
            <a:cxnLst/>
            <a:rect l="l" t="t" r="r" b="b"/>
            <a:pathLst>
              <a:path w="428730" h="428730">
                <a:moveTo>
                  <a:pt x="71456" y="0"/>
                </a:moveTo>
                <a:lnTo>
                  <a:pt x="357273" y="0"/>
                </a:lnTo>
                <a:cubicBezTo>
                  <a:pt x="396711" y="0"/>
                  <a:pt x="428730" y="32019"/>
                  <a:pt x="428730" y="71456"/>
                </a:cubicBezTo>
                <a:lnTo>
                  <a:pt x="428730" y="357273"/>
                </a:lnTo>
                <a:cubicBezTo>
                  <a:pt x="428730" y="396738"/>
                  <a:pt x="396738" y="428730"/>
                  <a:pt x="357273" y="428730"/>
                </a:cubicBezTo>
                <a:lnTo>
                  <a:pt x="71456" y="428730"/>
                </a:lnTo>
                <a:cubicBezTo>
                  <a:pt x="32019" y="428730"/>
                  <a:pt x="0" y="396711"/>
                  <a:pt x="0" y="357273"/>
                </a:cubicBezTo>
                <a:lnTo>
                  <a:pt x="0" y="71456"/>
                </a:lnTo>
                <a:cubicBezTo>
                  <a:pt x="0" y="31992"/>
                  <a:pt x="31992" y="0"/>
                  <a:pt x="71456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9" name="Shape 27"/>
          <p:cNvSpPr/>
          <p:nvPr/>
        </p:nvSpPr>
        <p:spPr>
          <a:xfrm>
            <a:off x="6462318" y="1764825"/>
            <a:ext cx="156308" cy="178637"/>
          </a:xfrm>
          <a:custGeom>
            <a:avLst/>
            <a:gdLst/>
            <a:ahLst/>
            <a:cxnLst/>
            <a:rect l="l" t="t" r="r" b="b"/>
            <a:pathLst>
              <a:path w="156308" h="178637">
                <a:moveTo>
                  <a:pt x="118208" y="-3454"/>
                </a:moveTo>
                <a:cubicBezTo>
                  <a:pt x="122360" y="-454"/>
                  <a:pt x="123895" y="4989"/>
                  <a:pt x="122011" y="9734"/>
                </a:cubicBezTo>
                <a:lnTo>
                  <a:pt x="94657" y="78154"/>
                </a:lnTo>
                <a:lnTo>
                  <a:pt x="145143" y="78154"/>
                </a:lnTo>
                <a:cubicBezTo>
                  <a:pt x="149853" y="78154"/>
                  <a:pt x="154040" y="81085"/>
                  <a:pt x="155645" y="85516"/>
                </a:cubicBezTo>
                <a:cubicBezTo>
                  <a:pt x="157250" y="89947"/>
                  <a:pt x="155889" y="94901"/>
                  <a:pt x="152295" y="97902"/>
                </a:cubicBezTo>
                <a:lnTo>
                  <a:pt x="51812" y="181638"/>
                </a:lnTo>
                <a:cubicBezTo>
                  <a:pt x="47869" y="184918"/>
                  <a:pt x="42252" y="185092"/>
                  <a:pt x="38100" y="182091"/>
                </a:cubicBezTo>
                <a:cubicBezTo>
                  <a:pt x="33948" y="179091"/>
                  <a:pt x="32413" y="173648"/>
                  <a:pt x="34297" y="168903"/>
                </a:cubicBezTo>
                <a:lnTo>
                  <a:pt x="61651" y="100484"/>
                </a:lnTo>
                <a:lnTo>
                  <a:pt x="11165" y="100484"/>
                </a:lnTo>
                <a:cubicBezTo>
                  <a:pt x="6455" y="100484"/>
                  <a:pt x="2268" y="97553"/>
                  <a:pt x="663" y="93122"/>
                </a:cubicBezTo>
                <a:cubicBezTo>
                  <a:pt x="-942" y="88691"/>
                  <a:pt x="419" y="83736"/>
                  <a:pt x="4012" y="80736"/>
                </a:cubicBezTo>
                <a:lnTo>
                  <a:pt x="104496" y="-3001"/>
                </a:lnTo>
                <a:cubicBezTo>
                  <a:pt x="108438" y="-6280"/>
                  <a:pt x="114056" y="-6455"/>
                  <a:pt x="118208" y="-3454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0" name="Text 28"/>
          <p:cNvSpPr/>
          <p:nvPr/>
        </p:nvSpPr>
        <p:spPr>
          <a:xfrm>
            <a:off x="6862019" y="1622028"/>
            <a:ext cx="1714919" cy="285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8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Stream Ingestion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862019" y="1907735"/>
            <a:ext cx="1670259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event processing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26107" y="2193554"/>
            <a:ext cx="5350189" cy="1214734"/>
          </a:xfrm>
          <a:custGeom>
            <a:avLst/>
            <a:gdLst/>
            <a:ahLst/>
            <a:cxnLst/>
            <a:rect l="l" t="t" r="r" b="b"/>
            <a:pathLst>
              <a:path w="5350189" h="1214734">
                <a:moveTo>
                  <a:pt x="71451" y="0"/>
                </a:moveTo>
                <a:lnTo>
                  <a:pt x="5278738" y="0"/>
                </a:lnTo>
                <a:cubicBezTo>
                  <a:pt x="5318199" y="0"/>
                  <a:pt x="5350189" y="31990"/>
                  <a:pt x="5350189" y="71451"/>
                </a:cubicBezTo>
                <a:lnTo>
                  <a:pt x="5350189" y="1143283"/>
                </a:lnTo>
                <a:cubicBezTo>
                  <a:pt x="5350189" y="1182745"/>
                  <a:pt x="5318199" y="1214734"/>
                  <a:pt x="5278738" y="1214734"/>
                </a:cubicBezTo>
                <a:lnTo>
                  <a:pt x="71451" y="1214734"/>
                </a:lnTo>
                <a:cubicBezTo>
                  <a:pt x="31990" y="1214734"/>
                  <a:pt x="0" y="1182745"/>
                  <a:pt x="0" y="1143283"/>
                </a:cubicBezTo>
                <a:lnTo>
                  <a:pt x="0" y="71451"/>
                </a:lnTo>
                <a:cubicBezTo>
                  <a:pt x="0" y="32016"/>
                  <a:pt x="32016" y="0"/>
                  <a:pt x="71451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Shape 31"/>
          <p:cNvSpPr/>
          <p:nvPr/>
        </p:nvSpPr>
        <p:spPr>
          <a:xfrm>
            <a:off x="6451154" y="2345396"/>
            <a:ext cx="125046" cy="125046"/>
          </a:xfrm>
          <a:custGeom>
            <a:avLst/>
            <a:gdLst/>
            <a:ahLst/>
            <a:cxnLst/>
            <a:rect l="l" t="t" r="r" b="b"/>
            <a:pathLst>
              <a:path w="125046" h="125046">
                <a:moveTo>
                  <a:pt x="32678" y="8866"/>
                </a:moveTo>
                <a:cubicBezTo>
                  <a:pt x="35340" y="10722"/>
                  <a:pt x="35975" y="14385"/>
                  <a:pt x="34119" y="17023"/>
                </a:cubicBezTo>
                <a:lnTo>
                  <a:pt x="20442" y="36561"/>
                </a:lnTo>
                <a:cubicBezTo>
                  <a:pt x="19441" y="37978"/>
                  <a:pt x="17878" y="38882"/>
                  <a:pt x="16144" y="39028"/>
                </a:cubicBezTo>
                <a:cubicBezTo>
                  <a:pt x="14410" y="39175"/>
                  <a:pt x="12700" y="38588"/>
                  <a:pt x="11479" y="37367"/>
                </a:cubicBezTo>
                <a:lnTo>
                  <a:pt x="1710" y="27598"/>
                </a:lnTo>
                <a:cubicBezTo>
                  <a:pt x="-562" y="25302"/>
                  <a:pt x="-562" y="21590"/>
                  <a:pt x="1710" y="19294"/>
                </a:cubicBezTo>
                <a:cubicBezTo>
                  <a:pt x="3981" y="16998"/>
                  <a:pt x="7718" y="17023"/>
                  <a:pt x="10013" y="19294"/>
                </a:cubicBezTo>
                <a:lnTo>
                  <a:pt x="14849" y="24130"/>
                </a:lnTo>
                <a:lnTo>
                  <a:pt x="24521" y="10307"/>
                </a:lnTo>
                <a:cubicBezTo>
                  <a:pt x="26377" y="7644"/>
                  <a:pt x="30040" y="7009"/>
                  <a:pt x="32678" y="8866"/>
                </a:cubicBezTo>
                <a:close/>
                <a:moveTo>
                  <a:pt x="32678" y="47943"/>
                </a:moveTo>
                <a:cubicBezTo>
                  <a:pt x="35340" y="49799"/>
                  <a:pt x="35975" y="53462"/>
                  <a:pt x="34119" y="56100"/>
                </a:cubicBezTo>
                <a:lnTo>
                  <a:pt x="20442" y="75638"/>
                </a:lnTo>
                <a:cubicBezTo>
                  <a:pt x="19441" y="77055"/>
                  <a:pt x="17878" y="77958"/>
                  <a:pt x="16144" y="78105"/>
                </a:cubicBezTo>
                <a:cubicBezTo>
                  <a:pt x="14410" y="78252"/>
                  <a:pt x="12700" y="77665"/>
                  <a:pt x="11479" y="76444"/>
                </a:cubicBezTo>
                <a:lnTo>
                  <a:pt x="1710" y="66675"/>
                </a:lnTo>
                <a:cubicBezTo>
                  <a:pt x="-586" y="64379"/>
                  <a:pt x="-586" y="60667"/>
                  <a:pt x="1710" y="58396"/>
                </a:cubicBezTo>
                <a:cubicBezTo>
                  <a:pt x="4005" y="56124"/>
                  <a:pt x="7718" y="56100"/>
                  <a:pt x="9989" y="58396"/>
                </a:cubicBezTo>
                <a:lnTo>
                  <a:pt x="14825" y="63231"/>
                </a:lnTo>
                <a:lnTo>
                  <a:pt x="24496" y="49408"/>
                </a:lnTo>
                <a:cubicBezTo>
                  <a:pt x="26353" y="46746"/>
                  <a:pt x="30016" y="46111"/>
                  <a:pt x="32654" y="47967"/>
                </a:cubicBezTo>
                <a:close/>
                <a:moveTo>
                  <a:pt x="54708" y="23446"/>
                </a:moveTo>
                <a:cubicBezTo>
                  <a:pt x="54708" y="19123"/>
                  <a:pt x="58200" y="15631"/>
                  <a:pt x="62523" y="15631"/>
                </a:cubicBezTo>
                <a:lnTo>
                  <a:pt x="117231" y="15631"/>
                </a:lnTo>
                <a:cubicBezTo>
                  <a:pt x="121554" y="15631"/>
                  <a:pt x="125046" y="19123"/>
                  <a:pt x="125046" y="23446"/>
                </a:cubicBezTo>
                <a:cubicBezTo>
                  <a:pt x="125046" y="27769"/>
                  <a:pt x="121554" y="31262"/>
                  <a:pt x="117231" y="31262"/>
                </a:cubicBezTo>
                <a:lnTo>
                  <a:pt x="62523" y="31262"/>
                </a:lnTo>
                <a:cubicBezTo>
                  <a:pt x="58200" y="31262"/>
                  <a:pt x="54708" y="27769"/>
                  <a:pt x="54708" y="23446"/>
                </a:cubicBezTo>
                <a:close/>
                <a:moveTo>
                  <a:pt x="54708" y="62523"/>
                </a:moveTo>
                <a:cubicBezTo>
                  <a:pt x="54708" y="58200"/>
                  <a:pt x="58200" y="54708"/>
                  <a:pt x="62523" y="54708"/>
                </a:cubicBezTo>
                <a:lnTo>
                  <a:pt x="117231" y="54708"/>
                </a:lnTo>
                <a:cubicBezTo>
                  <a:pt x="121554" y="54708"/>
                  <a:pt x="125046" y="58200"/>
                  <a:pt x="125046" y="62523"/>
                </a:cubicBezTo>
                <a:cubicBezTo>
                  <a:pt x="125046" y="66846"/>
                  <a:pt x="121554" y="70338"/>
                  <a:pt x="117231" y="70338"/>
                </a:cubicBezTo>
                <a:lnTo>
                  <a:pt x="62523" y="70338"/>
                </a:lnTo>
                <a:cubicBezTo>
                  <a:pt x="58200" y="70338"/>
                  <a:pt x="54708" y="66846"/>
                  <a:pt x="54708" y="62523"/>
                </a:cubicBezTo>
                <a:close/>
                <a:moveTo>
                  <a:pt x="39077" y="101600"/>
                </a:moveTo>
                <a:cubicBezTo>
                  <a:pt x="39077" y="97277"/>
                  <a:pt x="42569" y="93785"/>
                  <a:pt x="46892" y="93785"/>
                </a:cubicBezTo>
                <a:lnTo>
                  <a:pt x="117231" y="93785"/>
                </a:lnTo>
                <a:cubicBezTo>
                  <a:pt x="121554" y="93785"/>
                  <a:pt x="125046" y="97277"/>
                  <a:pt x="125046" y="101600"/>
                </a:cubicBezTo>
                <a:cubicBezTo>
                  <a:pt x="125046" y="105923"/>
                  <a:pt x="121554" y="109415"/>
                  <a:pt x="117231" y="109415"/>
                </a:cubicBezTo>
                <a:lnTo>
                  <a:pt x="46892" y="109415"/>
                </a:lnTo>
                <a:cubicBezTo>
                  <a:pt x="42569" y="109415"/>
                  <a:pt x="39077" y="105923"/>
                  <a:pt x="39077" y="101600"/>
                </a:cubicBezTo>
                <a:close/>
                <a:moveTo>
                  <a:pt x="15631" y="91831"/>
                </a:moveTo>
                <a:cubicBezTo>
                  <a:pt x="21023" y="91831"/>
                  <a:pt x="25400" y="96208"/>
                  <a:pt x="25400" y="101600"/>
                </a:cubicBezTo>
                <a:cubicBezTo>
                  <a:pt x="25400" y="106992"/>
                  <a:pt x="21023" y="111369"/>
                  <a:pt x="15631" y="111369"/>
                </a:cubicBezTo>
                <a:cubicBezTo>
                  <a:pt x="10239" y="111369"/>
                  <a:pt x="5862" y="106992"/>
                  <a:pt x="5862" y="101600"/>
                </a:cubicBezTo>
                <a:cubicBezTo>
                  <a:pt x="5862" y="96208"/>
                  <a:pt x="10239" y="91831"/>
                  <a:pt x="15631" y="91831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4" name="Text 32"/>
          <p:cNvSpPr/>
          <p:nvPr/>
        </p:nvSpPr>
        <p:spPr>
          <a:xfrm>
            <a:off x="6594063" y="2300737"/>
            <a:ext cx="504650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Cases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60085" y="2622284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121362" y="19566"/>
                </a:moveTo>
                <a:cubicBezTo>
                  <a:pt x="125353" y="22469"/>
                  <a:pt x="126246" y="28052"/>
                  <a:pt x="123344" y="32043"/>
                </a:cubicBezTo>
                <a:lnTo>
                  <a:pt x="51889" y="130294"/>
                </a:lnTo>
                <a:cubicBezTo>
                  <a:pt x="50353" y="132415"/>
                  <a:pt x="47981" y="133727"/>
                  <a:pt x="45357" y="133950"/>
                </a:cubicBezTo>
                <a:cubicBezTo>
                  <a:pt x="42733" y="134173"/>
                  <a:pt x="40193" y="133196"/>
                  <a:pt x="38351" y="131354"/>
                </a:cubicBezTo>
                <a:lnTo>
                  <a:pt x="2624" y="95627"/>
                </a:lnTo>
                <a:cubicBezTo>
                  <a:pt x="-865" y="92138"/>
                  <a:pt x="-865" y="86472"/>
                  <a:pt x="2624" y="82983"/>
                </a:cubicBezTo>
                <a:cubicBezTo>
                  <a:pt x="6113" y="79494"/>
                  <a:pt x="11779" y="79494"/>
                  <a:pt x="15268" y="82983"/>
                </a:cubicBezTo>
                <a:lnTo>
                  <a:pt x="43599" y="111313"/>
                </a:lnTo>
                <a:lnTo>
                  <a:pt x="108913" y="21520"/>
                </a:lnTo>
                <a:cubicBezTo>
                  <a:pt x="111816" y="17529"/>
                  <a:pt x="117398" y="16636"/>
                  <a:pt x="121390" y="19538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Text 34"/>
          <p:cNvSpPr/>
          <p:nvPr/>
        </p:nvSpPr>
        <p:spPr>
          <a:xfrm>
            <a:off x="6683382" y="2586556"/>
            <a:ext cx="2161512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 events &amp; fraud detection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60085" y="2872376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121362" y="19566"/>
                </a:moveTo>
                <a:cubicBezTo>
                  <a:pt x="125353" y="22469"/>
                  <a:pt x="126246" y="28052"/>
                  <a:pt x="123344" y="32043"/>
                </a:cubicBezTo>
                <a:lnTo>
                  <a:pt x="51889" y="130294"/>
                </a:lnTo>
                <a:cubicBezTo>
                  <a:pt x="50353" y="132415"/>
                  <a:pt x="47981" y="133727"/>
                  <a:pt x="45357" y="133950"/>
                </a:cubicBezTo>
                <a:cubicBezTo>
                  <a:pt x="42733" y="134173"/>
                  <a:pt x="40193" y="133196"/>
                  <a:pt x="38351" y="131354"/>
                </a:cubicBezTo>
                <a:lnTo>
                  <a:pt x="2624" y="95627"/>
                </a:lnTo>
                <a:cubicBezTo>
                  <a:pt x="-865" y="92138"/>
                  <a:pt x="-865" y="86472"/>
                  <a:pt x="2624" y="82983"/>
                </a:cubicBezTo>
                <a:cubicBezTo>
                  <a:pt x="6113" y="79494"/>
                  <a:pt x="11779" y="79494"/>
                  <a:pt x="15268" y="82983"/>
                </a:cubicBezTo>
                <a:lnTo>
                  <a:pt x="43599" y="111313"/>
                </a:lnTo>
                <a:lnTo>
                  <a:pt x="108913" y="21520"/>
                </a:lnTo>
                <a:cubicBezTo>
                  <a:pt x="111816" y="17529"/>
                  <a:pt x="117398" y="16636"/>
                  <a:pt x="121390" y="19538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8" name="Text 36"/>
          <p:cNvSpPr/>
          <p:nvPr/>
        </p:nvSpPr>
        <p:spPr>
          <a:xfrm>
            <a:off x="6683382" y="2836649"/>
            <a:ext cx="1357644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activity tracking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460085" y="3122469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121362" y="19566"/>
                </a:moveTo>
                <a:cubicBezTo>
                  <a:pt x="125353" y="22469"/>
                  <a:pt x="126246" y="28052"/>
                  <a:pt x="123344" y="32043"/>
                </a:cubicBezTo>
                <a:lnTo>
                  <a:pt x="51889" y="130294"/>
                </a:lnTo>
                <a:cubicBezTo>
                  <a:pt x="50353" y="132415"/>
                  <a:pt x="47981" y="133727"/>
                  <a:pt x="45357" y="133950"/>
                </a:cubicBezTo>
                <a:cubicBezTo>
                  <a:pt x="42733" y="134173"/>
                  <a:pt x="40193" y="133196"/>
                  <a:pt x="38351" y="131354"/>
                </a:cubicBezTo>
                <a:lnTo>
                  <a:pt x="2624" y="95627"/>
                </a:lnTo>
                <a:cubicBezTo>
                  <a:pt x="-865" y="92138"/>
                  <a:pt x="-865" y="86472"/>
                  <a:pt x="2624" y="82983"/>
                </a:cubicBezTo>
                <a:cubicBezTo>
                  <a:pt x="6113" y="79494"/>
                  <a:pt x="11779" y="79494"/>
                  <a:pt x="15268" y="82983"/>
                </a:cubicBezTo>
                <a:lnTo>
                  <a:pt x="43599" y="111313"/>
                </a:lnTo>
                <a:lnTo>
                  <a:pt x="108913" y="21520"/>
                </a:lnTo>
                <a:cubicBezTo>
                  <a:pt x="111816" y="17529"/>
                  <a:pt x="117398" y="16636"/>
                  <a:pt x="121390" y="19538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0" name="Text 38"/>
          <p:cNvSpPr/>
          <p:nvPr/>
        </p:nvSpPr>
        <p:spPr>
          <a:xfrm>
            <a:off x="6683382" y="3086741"/>
            <a:ext cx="1438031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system logs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26107" y="3515471"/>
            <a:ext cx="5350189" cy="928914"/>
          </a:xfrm>
          <a:custGeom>
            <a:avLst/>
            <a:gdLst/>
            <a:ahLst/>
            <a:cxnLst/>
            <a:rect l="l" t="t" r="r" b="b"/>
            <a:pathLst>
              <a:path w="5350189" h="928914">
                <a:moveTo>
                  <a:pt x="71452" y="0"/>
                </a:moveTo>
                <a:lnTo>
                  <a:pt x="5278737" y="0"/>
                </a:lnTo>
                <a:cubicBezTo>
                  <a:pt x="5318199" y="0"/>
                  <a:pt x="5350189" y="31990"/>
                  <a:pt x="5350189" y="71452"/>
                </a:cubicBezTo>
                <a:lnTo>
                  <a:pt x="5350189" y="857462"/>
                </a:lnTo>
                <a:cubicBezTo>
                  <a:pt x="5350189" y="896924"/>
                  <a:pt x="5318199" y="928914"/>
                  <a:pt x="5278737" y="928914"/>
                </a:cubicBezTo>
                <a:lnTo>
                  <a:pt x="71452" y="928914"/>
                </a:lnTo>
                <a:cubicBezTo>
                  <a:pt x="31990" y="928914"/>
                  <a:pt x="0" y="896924"/>
                  <a:pt x="0" y="857462"/>
                </a:cubicBezTo>
                <a:lnTo>
                  <a:pt x="0" y="71452"/>
                </a:lnTo>
                <a:cubicBezTo>
                  <a:pt x="0" y="32017"/>
                  <a:pt x="32017" y="0"/>
                  <a:pt x="71452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2" name="Shape 40"/>
          <p:cNvSpPr/>
          <p:nvPr/>
        </p:nvSpPr>
        <p:spPr>
          <a:xfrm>
            <a:off x="6443338" y="3667313"/>
            <a:ext cx="140677" cy="125046"/>
          </a:xfrm>
          <a:custGeom>
            <a:avLst/>
            <a:gdLst/>
            <a:ahLst/>
            <a:cxnLst/>
            <a:rect l="l" t="t" r="r" b="b"/>
            <a:pathLst>
              <a:path w="140677" h="125046">
                <a:moveTo>
                  <a:pt x="54732" y="23715"/>
                </a:moveTo>
                <a:lnTo>
                  <a:pt x="54732" y="35829"/>
                </a:lnTo>
                <a:lnTo>
                  <a:pt x="54854" y="35951"/>
                </a:lnTo>
                <a:cubicBezTo>
                  <a:pt x="56442" y="15826"/>
                  <a:pt x="73269" y="0"/>
                  <a:pt x="93809" y="0"/>
                </a:cubicBezTo>
                <a:cubicBezTo>
                  <a:pt x="98718" y="0"/>
                  <a:pt x="103432" y="904"/>
                  <a:pt x="107755" y="2564"/>
                </a:cubicBezTo>
                <a:cubicBezTo>
                  <a:pt x="110197" y="3493"/>
                  <a:pt x="110637" y="6594"/>
                  <a:pt x="108805" y="8450"/>
                </a:cubicBezTo>
                <a:lnTo>
                  <a:pt x="87142" y="30114"/>
                </a:lnTo>
                <a:cubicBezTo>
                  <a:pt x="86409" y="30846"/>
                  <a:pt x="85994" y="31848"/>
                  <a:pt x="85994" y="32873"/>
                </a:cubicBezTo>
                <a:lnTo>
                  <a:pt x="85994" y="42985"/>
                </a:lnTo>
                <a:cubicBezTo>
                  <a:pt x="85994" y="45134"/>
                  <a:pt x="87752" y="46892"/>
                  <a:pt x="89901" y="46892"/>
                </a:cubicBezTo>
                <a:lnTo>
                  <a:pt x="100013" y="46892"/>
                </a:lnTo>
                <a:cubicBezTo>
                  <a:pt x="101038" y="46892"/>
                  <a:pt x="102040" y="46477"/>
                  <a:pt x="102772" y="45744"/>
                </a:cubicBezTo>
                <a:lnTo>
                  <a:pt x="124436" y="24081"/>
                </a:lnTo>
                <a:cubicBezTo>
                  <a:pt x="126292" y="22225"/>
                  <a:pt x="129393" y="22689"/>
                  <a:pt x="130322" y="25131"/>
                </a:cubicBezTo>
                <a:cubicBezTo>
                  <a:pt x="131982" y="29454"/>
                  <a:pt x="132886" y="34168"/>
                  <a:pt x="132886" y="39077"/>
                </a:cubicBezTo>
                <a:cubicBezTo>
                  <a:pt x="132886" y="53877"/>
                  <a:pt x="124655" y="66773"/>
                  <a:pt x="112493" y="73391"/>
                </a:cubicBezTo>
                <a:lnTo>
                  <a:pt x="132398" y="93296"/>
                </a:lnTo>
                <a:cubicBezTo>
                  <a:pt x="136965" y="97863"/>
                  <a:pt x="136965" y="105288"/>
                  <a:pt x="132398" y="109879"/>
                </a:cubicBezTo>
                <a:lnTo>
                  <a:pt x="117719" y="124558"/>
                </a:lnTo>
                <a:cubicBezTo>
                  <a:pt x="113152" y="129125"/>
                  <a:pt x="105727" y="129125"/>
                  <a:pt x="101136" y="124558"/>
                </a:cubicBezTo>
                <a:lnTo>
                  <a:pt x="70363" y="93785"/>
                </a:lnTo>
                <a:cubicBezTo>
                  <a:pt x="63671" y="87093"/>
                  <a:pt x="62157" y="77201"/>
                  <a:pt x="65845" y="69044"/>
                </a:cubicBezTo>
                <a:lnTo>
                  <a:pt x="43693" y="46892"/>
                </a:lnTo>
                <a:lnTo>
                  <a:pt x="31579" y="46892"/>
                </a:lnTo>
                <a:cubicBezTo>
                  <a:pt x="28966" y="46892"/>
                  <a:pt x="26523" y="45598"/>
                  <a:pt x="25083" y="43424"/>
                </a:cubicBezTo>
                <a:lnTo>
                  <a:pt x="5715" y="14385"/>
                </a:lnTo>
                <a:cubicBezTo>
                  <a:pt x="4689" y="12847"/>
                  <a:pt x="4885" y="10771"/>
                  <a:pt x="6203" y="9452"/>
                </a:cubicBezTo>
                <a:lnTo>
                  <a:pt x="17292" y="-1636"/>
                </a:lnTo>
                <a:cubicBezTo>
                  <a:pt x="18610" y="-2955"/>
                  <a:pt x="20662" y="-3151"/>
                  <a:pt x="22225" y="-2125"/>
                </a:cubicBezTo>
                <a:lnTo>
                  <a:pt x="51264" y="17218"/>
                </a:lnTo>
                <a:cubicBezTo>
                  <a:pt x="53438" y="18659"/>
                  <a:pt x="54732" y="21102"/>
                  <a:pt x="54732" y="23715"/>
                </a:cubicBezTo>
                <a:close/>
                <a:moveTo>
                  <a:pt x="52656" y="72439"/>
                </a:moveTo>
                <a:cubicBezTo>
                  <a:pt x="51117" y="81475"/>
                  <a:pt x="53242" y="91025"/>
                  <a:pt x="59104" y="98669"/>
                </a:cubicBezTo>
                <a:lnTo>
                  <a:pt x="35902" y="121847"/>
                </a:lnTo>
                <a:cubicBezTo>
                  <a:pt x="29039" y="128710"/>
                  <a:pt x="17902" y="128710"/>
                  <a:pt x="11039" y="121847"/>
                </a:cubicBezTo>
                <a:cubicBezTo>
                  <a:pt x="4176" y="114984"/>
                  <a:pt x="4176" y="103847"/>
                  <a:pt x="11039" y="96984"/>
                </a:cubicBezTo>
                <a:lnTo>
                  <a:pt x="44108" y="63915"/>
                </a:lnTo>
                <a:lnTo>
                  <a:pt x="52656" y="72463"/>
                </a:ln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3" name="Text 41"/>
          <p:cNvSpPr/>
          <p:nvPr/>
        </p:nvSpPr>
        <p:spPr>
          <a:xfrm>
            <a:off x="6594063" y="3622653"/>
            <a:ext cx="504650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Tools &amp; Performance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451154" y="3935269"/>
            <a:ext cx="125046" cy="125046"/>
          </a:xfrm>
          <a:custGeom>
            <a:avLst/>
            <a:gdLst/>
            <a:ahLst/>
            <a:cxnLst/>
            <a:rect l="l" t="t" r="r" b="b"/>
            <a:pathLst>
              <a:path w="125046" h="125046">
                <a:moveTo>
                  <a:pt x="0" y="23446"/>
                </a:moveTo>
                <a:cubicBezTo>
                  <a:pt x="0" y="19123"/>
                  <a:pt x="3493" y="15631"/>
                  <a:pt x="7815" y="15631"/>
                </a:cubicBezTo>
                <a:lnTo>
                  <a:pt x="101600" y="15631"/>
                </a:lnTo>
                <a:cubicBezTo>
                  <a:pt x="105923" y="15631"/>
                  <a:pt x="109415" y="19123"/>
                  <a:pt x="109415" y="23446"/>
                </a:cubicBezTo>
                <a:cubicBezTo>
                  <a:pt x="109415" y="27769"/>
                  <a:pt x="105923" y="31262"/>
                  <a:pt x="101600" y="31262"/>
                </a:cubicBezTo>
                <a:lnTo>
                  <a:pt x="7815" y="31262"/>
                </a:lnTo>
                <a:cubicBezTo>
                  <a:pt x="3493" y="31262"/>
                  <a:pt x="0" y="27769"/>
                  <a:pt x="0" y="23446"/>
                </a:cubicBezTo>
                <a:close/>
                <a:moveTo>
                  <a:pt x="15631" y="62523"/>
                </a:moveTo>
                <a:cubicBezTo>
                  <a:pt x="15631" y="58200"/>
                  <a:pt x="19123" y="54708"/>
                  <a:pt x="23446" y="54708"/>
                </a:cubicBezTo>
                <a:lnTo>
                  <a:pt x="117231" y="54708"/>
                </a:lnTo>
                <a:cubicBezTo>
                  <a:pt x="121554" y="54708"/>
                  <a:pt x="125046" y="58200"/>
                  <a:pt x="125046" y="62523"/>
                </a:cubicBezTo>
                <a:cubicBezTo>
                  <a:pt x="125046" y="66846"/>
                  <a:pt x="121554" y="70338"/>
                  <a:pt x="117231" y="70338"/>
                </a:cubicBezTo>
                <a:lnTo>
                  <a:pt x="23446" y="70338"/>
                </a:lnTo>
                <a:cubicBezTo>
                  <a:pt x="19123" y="70338"/>
                  <a:pt x="15631" y="66846"/>
                  <a:pt x="15631" y="62523"/>
                </a:cubicBezTo>
                <a:close/>
                <a:moveTo>
                  <a:pt x="109415" y="101600"/>
                </a:moveTo>
                <a:cubicBezTo>
                  <a:pt x="109415" y="105923"/>
                  <a:pt x="105923" y="109415"/>
                  <a:pt x="101600" y="109415"/>
                </a:cubicBezTo>
                <a:lnTo>
                  <a:pt x="7815" y="109415"/>
                </a:lnTo>
                <a:cubicBezTo>
                  <a:pt x="3493" y="109415"/>
                  <a:pt x="0" y="105923"/>
                  <a:pt x="0" y="101600"/>
                </a:cubicBezTo>
                <a:cubicBezTo>
                  <a:pt x="0" y="97277"/>
                  <a:pt x="3493" y="93785"/>
                  <a:pt x="7815" y="93785"/>
                </a:cubicBezTo>
                <a:lnTo>
                  <a:pt x="101600" y="93785"/>
                </a:lnTo>
                <a:cubicBezTo>
                  <a:pt x="105923" y="93785"/>
                  <a:pt x="109415" y="97277"/>
                  <a:pt x="109415" y="10160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5" name="Text 43"/>
          <p:cNvSpPr/>
          <p:nvPr/>
        </p:nvSpPr>
        <p:spPr>
          <a:xfrm>
            <a:off x="6661052" y="3908473"/>
            <a:ext cx="1250462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Kafka:</a:t>
            </a:r>
            <a:r>
              <a:rPr lang="en-US" sz="985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7-day retention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51154" y="4185361"/>
            <a:ext cx="125046" cy="125046"/>
          </a:xfrm>
          <a:custGeom>
            <a:avLst/>
            <a:gdLst/>
            <a:ahLst/>
            <a:cxnLst/>
            <a:rect l="l" t="t" r="r" b="b"/>
            <a:pathLst>
              <a:path w="125046" h="125046">
                <a:moveTo>
                  <a:pt x="0" y="62523"/>
                </a:moveTo>
                <a:cubicBezTo>
                  <a:pt x="0" y="28016"/>
                  <a:pt x="28016" y="0"/>
                  <a:pt x="62523" y="0"/>
                </a:cubicBezTo>
                <a:cubicBezTo>
                  <a:pt x="97031" y="0"/>
                  <a:pt x="125046" y="28016"/>
                  <a:pt x="125046" y="62523"/>
                </a:cubicBezTo>
                <a:cubicBezTo>
                  <a:pt x="125046" y="97031"/>
                  <a:pt x="97031" y="125046"/>
                  <a:pt x="62523" y="125046"/>
                </a:cubicBezTo>
                <a:cubicBezTo>
                  <a:pt x="28016" y="125046"/>
                  <a:pt x="0" y="97031"/>
                  <a:pt x="0" y="62523"/>
                </a:cubicBezTo>
                <a:close/>
                <a:moveTo>
                  <a:pt x="70338" y="23446"/>
                </a:moveTo>
                <a:cubicBezTo>
                  <a:pt x="70338" y="19133"/>
                  <a:pt x="66837" y="15631"/>
                  <a:pt x="62523" y="15631"/>
                </a:cubicBezTo>
                <a:cubicBezTo>
                  <a:pt x="58210" y="15631"/>
                  <a:pt x="54708" y="19133"/>
                  <a:pt x="54708" y="23446"/>
                </a:cubicBezTo>
                <a:cubicBezTo>
                  <a:pt x="54708" y="27760"/>
                  <a:pt x="58210" y="31262"/>
                  <a:pt x="62523" y="31262"/>
                </a:cubicBezTo>
                <a:cubicBezTo>
                  <a:pt x="66837" y="31262"/>
                  <a:pt x="70338" y="27760"/>
                  <a:pt x="70338" y="23446"/>
                </a:cubicBezTo>
                <a:close/>
                <a:moveTo>
                  <a:pt x="62523" y="101600"/>
                </a:moveTo>
                <a:cubicBezTo>
                  <a:pt x="71144" y="101600"/>
                  <a:pt x="78154" y="94591"/>
                  <a:pt x="78154" y="85969"/>
                </a:cubicBezTo>
                <a:cubicBezTo>
                  <a:pt x="78154" y="82013"/>
                  <a:pt x="76688" y="78374"/>
                  <a:pt x="74246" y="75638"/>
                </a:cubicBezTo>
                <a:lnTo>
                  <a:pt x="91220" y="41715"/>
                </a:lnTo>
                <a:cubicBezTo>
                  <a:pt x="92661" y="38808"/>
                  <a:pt x="91489" y="35291"/>
                  <a:pt x="88607" y="33850"/>
                </a:cubicBezTo>
                <a:cubicBezTo>
                  <a:pt x="85725" y="32409"/>
                  <a:pt x="82184" y="33582"/>
                  <a:pt x="80743" y="36464"/>
                </a:cubicBezTo>
                <a:lnTo>
                  <a:pt x="63769" y="70387"/>
                </a:lnTo>
                <a:cubicBezTo>
                  <a:pt x="63353" y="70363"/>
                  <a:pt x="62938" y="70338"/>
                  <a:pt x="62523" y="70338"/>
                </a:cubicBezTo>
                <a:cubicBezTo>
                  <a:pt x="53902" y="70338"/>
                  <a:pt x="46892" y="77348"/>
                  <a:pt x="46892" y="85969"/>
                </a:cubicBezTo>
                <a:cubicBezTo>
                  <a:pt x="46892" y="94591"/>
                  <a:pt x="53902" y="101600"/>
                  <a:pt x="62523" y="101600"/>
                </a:cubicBezTo>
                <a:close/>
                <a:moveTo>
                  <a:pt x="42985" y="35169"/>
                </a:moveTo>
                <a:cubicBezTo>
                  <a:pt x="42985" y="30856"/>
                  <a:pt x="39483" y="27354"/>
                  <a:pt x="35169" y="27354"/>
                </a:cubicBezTo>
                <a:cubicBezTo>
                  <a:pt x="30856" y="27354"/>
                  <a:pt x="27354" y="30856"/>
                  <a:pt x="27354" y="35169"/>
                </a:cubicBezTo>
                <a:cubicBezTo>
                  <a:pt x="27354" y="39483"/>
                  <a:pt x="30856" y="42985"/>
                  <a:pt x="35169" y="42985"/>
                </a:cubicBezTo>
                <a:cubicBezTo>
                  <a:pt x="39483" y="42985"/>
                  <a:pt x="42985" y="39483"/>
                  <a:pt x="42985" y="35169"/>
                </a:cubicBezTo>
                <a:close/>
                <a:moveTo>
                  <a:pt x="23446" y="70338"/>
                </a:moveTo>
                <a:cubicBezTo>
                  <a:pt x="27760" y="70338"/>
                  <a:pt x="31262" y="66837"/>
                  <a:pt x="31262" y="62523"/>
                </a:cubicBezTo>
                <a:cubicBezTo>
                  <a:pt x="31262" y="58210"/>
                  <a:pt x="27760" y="54708"/>
                  <a:pt x="23446" y="54708"/>
                </a:cubicBezTo>
                <a:cubicBezTo>
                  <a:pt x="19133" y="54708"/>
                  <a:pt x="15631" y="58210"/>
                  <a:pt x="15631" y="62523"/>
                </a:cubicBezTo>
                <a:cubicBezTo>
                  <a:pt x="15631" y="66837"/>
                  <a:pt x="19133" y="70338"/>
                  <a:pt x="23446" y="70338"/>
                </a:cubicBezTo>
                <a:close/>
                <a:moveTo>
                  <a:pt x="109415" y="62523"/>
                </a:moveTo>
                <a:cubicBezTo>
                  <a:pt x="109415" y="58210"/>
                  <a:pt x="105913" y="54708"/>
                  <a:pt x="101600" y="54708"/>
                </a:cubicBezTo>
                <a:cubicBezTo>
                  <a:pt x="97287" y="54708"/>
                  <a:pt x="93785" y="58210"/>
                  <a:pt x="93785" y="62523"/>
                </a:cubicBezTo>
                <a:cubicBezTo>
                  <a:pt x="93785" y="66837"/>
                  <a:pt x="97287" y="70338"/>
                  <a:pt x="101600" y="70338"/>
                </a:cubicBezTo>
                <a:cubicBezTo>
                  <a:pt x="105913" y="70338"/>
                  <a:pt x="109415" y="66837"/>
                  <a:pt x="109415" y="62523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7" name="Text 45"/>
          <p:cNvSpPr/>
          <p:nvPr/>
        </p:nvSpPr>
        <p:spPr>
          <a:xfrm>
            <a:off x="6661052" y="4158565"/>
            <a:ext cx="2098989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Latency:</a:t>
            </a:r>
            <a:r>
              <a:rPr lang="en-US" sz="985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Sub-10ms</a:t>
            </a:r>
            <a:r>
              <a:rPr lang="en-US" sz="985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quality scoring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364420" y="4751642"/>
            <a:ext cx="11464946" cy="1541640"/>
          </a:xfrm>
          <a:custGeom>
            <a:avLst/>
            <a:gdLst/>
            <a:ahLst/>
            <a:cxnLst/>
            <a:rect l="l" t="t" r="r" b="b"/>
            <a:pathLst>
              <a:path w="11464946" h="1541640">
                <a:moveTo>
                  <a:pt x="71455" y="0"/>
                </a:moveTo>
                <a:lnTo>
                  <a:pt x="11393491" y="0"/>
                </a:lnTo>
                <a:cubicBezTo>
                  <a:pt x="11432954" y="0"/>
                  <a:pt x="11464946" y="31992"/>
                  <a:pt x="11464946" y="71455"/>
                </a:cubicBezTo>
                <a:lnTo>
                  <a:pt x="11464946" y="1470185"/>
                </a:lnTo>
                <a:cubicBezTo>
                  <a:pt x="11464946" y="1509649"/>
                  <a:pt x="11432954" y="1541640"/>
                  <a:pt x="11393491" y="1541640"/>
                </a:cubicBezTo>
                <a:lnTo>
                  <a:pt x="71455" y="1541640"/>
                </a:lnTo>
                <a:cubicBezTo>
                  <a:pt x="31992" y="1541640"/>
                  <a:pt x="0" y="1509649"/>
                  <a:pt x="0" y="1470185"/>
                </a:cubicBezTo>
                <a:lnTo>
                  <a:pt x="0" y="71455"/>
                </a:lnTo>
                <a:cubicBezTo>
                  <a:pt x="0" y="31992"/>
                  <a:pt x="31992" y="0"/>
                  <a:pt x="7145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20320">
            <a:solidFill>
              <a:srgbClr val="4FD1C5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49" name="Shape 47"/>
          <p:cNvSpPr/>
          <p:nvPr/>
        </p:nvSpPr>
        <p:spPr>
          <a:xfrm>
            <a:off x="514476" y="4901698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71455" y="0"/>
                </a:moveTo>
                <a:lnTo>
                  <a:pt x="285820" y="0"/>
                </a:lnTo>
                <a:cubicBezTo>
                  <a:pt x="325283" y="0"/>
                  <a:pt x="357275" y="31991"/>
                  <a:pt x="357275" y="71455"/>
                </a:cubicBezTo>
                <a:lnTo>
                  <a:pt x="357275" y="285820"/>
                </a:lnTo>
                <a:cubicBezTo>
                  <a:pt x="357275" y="325283"/>
                  <a:pt x="325283" y="357275"/>
                  <a:pt x="285820" y="357275"/>
                </a:cubicBezTo>
                <a:lnTo>
                  <a:pt x="71455" y="357275"/>
                </a:lnTo>
                <a:cubicBezTo>
                  <a:pt x="31991" y="357275"/>
                  <a:pt x="0" y="325283"/>
                  <a:pt x="0" y="285820"/>
                </a:cubicBezTo>
                <a:lnTo>
                  <a:pt x="0" y="71455"/>
                </a:lnTo>
                <a:cubicBezTo>
                  <a:pt x="0" y="31991"/>
                  <a:pt x="31991" y="0"/>
                  <a:pt x="71455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0" name="Shape 48"/>
          <p:cNvSpPr/>
          <p:nvPr/>
        </p:nvSpPr>
        <p:spPr>
          <a:xfrm>
            <a:off x="603794" y="4991017"/>
            <a:ext cx="178637" cy="178637"/>
          </a:xfrm>
          <a:custGeom>
            <a:avLst/>
            <a:gdLst/>
            <a:ahLst/>
            <a:cxnLst/>
            <a:rect l="l" t="t" r="r" b="b"/>
            <a:pathLst>
              <a:path w="178637" h="178637">
                <a:moveTo>
                  <a:pt x="81120" y="1814"/>
                </a:moveTo>
                <a:cubicBezTo>
                  <a:pt x="86318" y="-593"/>
                  <a:pt x="92319" y="-593"/>
                  <a:pt x="97518" y="1814"/>
                </a:cubicBezTo>
                <a:lnTo>
                  <a:pt x="173788" y="37053"/>
                </a:lnTo>
                <a:cubicBezTo>
                  <a:pt x="176753" y="38414"/>
                  <a:pt x="178637" y="41380"/>
                  <a:pt x="178637" y="44659"/>
                </a:cubicBezTo>
                <a:cubicBezTo>
                  <a:pt x="178637" y="47939"/>
                  <a:pt x="176753" y="50905"/>
                  <a:pt x="173788" y="52265"/>
                </a:cubicBezTo>
                <a:lnTo>
                  <a:pt x="97518" y="87504"/>
                </a:lnTo>
                <a:cubicBezTo>
                  <a:pt x="92319" y="89912"/>
                  <a:pt x="86318" y="89912"/>
                  <a:pt x="81120" y="87504"/>
                </a:cubicBezTo>
                <a:lnTo>
                  <a:pt x="4850" y="52265"/>
                </a:lnTo>
                <a:cubicBezTo>
                  <a:pt x="1884" y="50870"/>
                  <a:pt x="0" y="47904"/>
                  <a:pt x="0" y="44659"/>
                </a:cubicBezTo>
                <a:cubicBezTo>
                  <a:pt x="0" y="41415"/>
                  <a:pt x="1884" y="38414"/>
                  <a:pt x="4850" y="37053"/>
                </a:cubicBezTo>
                <a:lnTo>
                  <a:pt x="81120" y="1814"/>
                </a:lnTo>
                <a:close/>
                <a:moveTo>
                  <a:pt x="16782" y="76200"/>
                </a:moveTo>
                <a:lnTo>
                  <a:pt x="74107" y="102682"/>
                </a:lnTo>
                <a:cubicBezTo>
                  <a:pt x="83771" y="107148"/>
                  <a:pt x="94901" y="107148"/>
                  <a:pt x="104566" y="102682"/>
                </a:cubicBezTo>
                <a:lnTo>
                  <a:pt x="161890" y="76200"/>
                </a:lnTo>
                <a:lnTo>
                  <a:pt x="173788" y="81713"/>
                </a:lnTo>
                <a:cubicBezTo>
                  <a:pt x="176753" y="83073"/>
                  <a:pt x="178637" y="86039"/>
                  <a:pt x="178637" y="89319"/>
                </a:cubicBezTo>
                <a:cubicBezTo>
                  <a:pt x="178637" y="92598"/>
                  <a:pt x="176753" y="95564"/>
                  <a:pt x="173788" y="96925"/>
                </a:cubicBezTo>
                <a:lnTo>
                  <a:pt x="97518" y="132164"/>
                </a:lnTo>
                <a:cubicBezTo>
                  <a:pt x="92319" y="134571"/>
                  <a:pt x="86318" y="134571"/>
                  <a:pt x="81120" y="132164"/>
                </a:cubicBezTo>
                <a:lnTo>
                  <a:pt x="4850" y="96925"/>
                </a:lnTo>
                <a:cubicBezTo>
                  <a:pt x="1884" y="95529"/>
                  <a:pt x="0" y="92563"/>
                  <a:pt x="0" y="89319"/>
                </a:cubicBezTo>
                <a:cubicBezTo>
                  <a:pt x="0" y="86074"/>
                  <a:pt x="1884" y="83073"/>
                  <a:pt x="4850" y="81713"/>
                </a:cubicBezTo>
                <a:lnTo>
                  <a:pt x="16747" y="76200"/>
                </a:lnTo>
                <a:close/>
                <a:moveTo>
                  <a:pt x="4850" y="126372"/>
                </a:moveTo>
                <a:lnTo>
                  <a:pt x="16747" y="120859"/>
                </a:lnTo>
                <a:lnTo>
                  <a:pt x="74072" y="147341"/>
                </a:lnTo>
                <a:cubicBezTo>
                  <a:pt x="83736" y="151807"/>
                  <a:pt x="94866" y="151807"/>
                  <a:pt x="104531" y="147341"/>
                </a:cubicBezTo>
                <a:lnTo>
                  <a:pt x="161855" y="120859"/>
                </a:lnTo>
                <a:lnTo>
                  <a:pt x="173753" y="126372"/>
                </a:lnTo>
                <a:cubicBezTo>
                  <a:pt x="176718" y="127733"/>
                  <a:pt x="178602" y="130698"/>
                  <a:pt x="178602" y="133978"/>
                </a:cubicBezTo>
                <a:cubicBezTo>
                  <a:pt x="178602" y="137258"/>
                  <a:pt x="176718" y="140223"/>
                  <a:pt x="173753" y="141584"/>
                </a:cubicBezTo>
                <a:lnTo>
                  <a:pt x="97483" y="176823"/>
                </a:lnTo>
                <a:cubicBezTo>
                  <a:pt x="92284" y="179230"/>
                  <a:pt x="86283" y="179230"/>
                  <a:pt x="81085" y="176823"/>
                </a:cubicBezTo>
                <a:lnTo>
                  <a:pt x="4850" y="141584"/>
                </a:lnTo>
                <a:cubicBezTo>
                  <a:pt x="1884" y="140188"/>
                  <a:pt x="0" y="137223"/>
                  <a:pt x="0" y="133978"/>
                </a:cubicBezTo>
                <a:cubicBezTo>
                  <a:pt x="0" y="130733"/>
                  <a:pt x="1884" y="127733"/>
                  <a:pt x="4850" y="126372"/>
                </a:cubicBezTo>
                <a:close/>
              </a:path>
            </a:pathLst>
          </a:custGeom>
          <a:solidFill>
            <a:srgbClr val="1A202C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1" name="Text 49"/>
          <p:cNvSpPr/>
          <p:nvPr/>
        </p:nvSpPr>
        <p:spPr>
          <a:xfrm>
            <a:off x="978933" y="4937426"/>
            <a:ext cx="3447701" cy="285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8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Hybrid Pattern: Best of Both Worlds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14476" y="5366156"/>
            <a:ext cx="3626338" cy="777073"/>
          </a:xfrm>
          <a:custGeom>
            <a:avLst/>
            <a:gdLst/>
            <a:ahLst/>
            <a:cxnLst/>
            <a:rect l="l" t="t" r="r" b="b"/>
            <a:pathLst>
              <a:path w="3626338" h="777073">
                <a:moveTo>
                  <a:pt x="71452" y="0"/>
                </a:moveTo>
                <a:lnTo>
                  <a:pt x="3554887" y="0"/>
                </a:lnTo>
                <a:cubicBezTo>
                  <a:pt x="3594348" y="0"/>
                  <a:pt x="3626338" y="31990"/>
                  <a:pt x="3626338" y="71452"/>
                </a:cubicBezTo>
                <a:lnTo>
                  <a:pt x="3626338" y="705621"/>
                </a:lnTo>
                <a:cubicBezTo>
                  <a:pt x="3626338" y="745082"/>
                  <a:pt x="3594348" y="777073"/>
                  <a:pt x="3554887" y="777073"/>
                </a:cubicBezTo>
                <a:lnTo>
                  <a:pt x="71452" y="777073"/>
                </a:lnTo>
                <a:cubicBezTo>
                  <a:pt x="32016" y="777073"/>
                  <a:pt x="0" y="745056"/>
                  <a:pt x="0" y="705621"/>
                </a:cubicBezTo>
                <a:lnTo>
                  <a:pt x="0" y="71452"/>
                </a:lnTo>
                <a:cubicBezTo>
                  <a:pt x="0" y="32016"/>
                  <a:pt x="32016" y="0"/>
                  <a:pt x="71452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3" name="Shape 51"/>
          <p:cNvSpPr/>
          <p:nvPr/>
        </p:nvSpPr>
        <p:spPr>
          <a:xfrm>
            <a:off x="621658" y="5473338"/>
            <a:ext cx="285820" cy="285820"/>
          </a:xfrm>
          <a:custGeom>
            <a:avLst/>
            <a:gdLst/>
            <a:ahLst/>
            <a:cxnLst/>
            <a:rect l="l" t="t" r="r" b="b"/>
            <a:pathLst>
              <a:path w="285820" h="285820">
                <a:moveTo>
                  <a:pt x="142910" y="0"/>
                </a:moveTo>
                <a:lnTo>
                  <a:pt x="142910" y="0"/>
                </a:lnTo>
                <a:cubicBezTo>
                  <a:pt x="221837" y="0"/>
                  <a:pt x="285820" y="63983"/>
                  <a:pt x="285820" y="142910"/>
                </a:cubicBezTo>
                <a:lnTo>
                  <a:pt x="285820" y="142910"/>
                </a:lnTo>
                <a:cubicBezTo>
                  <a:pt x="285820" y="221837"/>
                  <a:pt x="221837" y="285820"/>
                  <a:pt x="142910" y="285820"/>
                </a:cubicBezTo>
                <a:lnTo>
                  <a:pt x="142910" y="285820"/>
                </a:lnTo>
                <a:cubicBezTo>
                  <a:pt x="63983" y="285820"/>
                  <a:pt x="0" y="221837"/>
                  <a:pt x="0" y="142910"/>
                </a:cubicBezTo>
                <a:lnTo>
                  <a:pt x="0" y="142910"/>
                </a:lnTo>
                <a:cubicBezTo>
                  <a:pt x="0" y="63983"/>
                  <a:pt x="63983" y="0"/>
                  <a:pt x="142910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4" name="Text 52"/>
          <p:cNvSpPr/>
          <p:nvPr/>
        </p:nvSpPr>
        <p:spPr>
          <a:xfrm>
            <a:off x="741903" y="5509065"/>
            <a:ext cx="116114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014660" y="5509065"/>
            <a:ext cx="1071824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Kafka Producers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21658" y="5830613"/>
            <a:ext cx="3474497" cy="2054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8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Write events to topics in real-time for immediate processing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284059" y="5366156"/>
            <a:ext cx="3626338" cy="777073"/>
          </a:xfrm>
          <a:custGeom>
            <a:avLst/>
            <a:gdLst/>
            <a:ahLst/>
            <a:cxnLst/>
            <a:rect l="l" t="t" r="r" b="b"/>
            <a:pathLst>
              <a:path w="3626338" h="777073">
                <a:moveTo>
                  <a:pt x="71452" y="0"/>
                </a:moveTo>
                <a:lnTo>
                  <a:pt x="3554887" y="0"/>
                </a:lnTo>
                <a:cubicBezTo>
                  <a:pt x="3594348" y="0"/>
                  <a:pt x="3626338" y="31990"/>
                  <a:pt x="3626338" y="71452"/>
                </a:cubicBezTo>
                <a:lnTo>
                  <a:pt x="3626338" y="705621"/>
                </a:lnTo>
                <a:cubicBezTo>
                  <a:pt x="3626338" y="745082"/>
                  <a:pt x="3594348" y="777073"/>
                  <a:pt x="3554887" y="777073"/>
                </a:cubicBezTo>
                <a:lnTo>
                  <a:pt x="71452" y="777073"/>
                </a:lnTo>
                <a:cubicBezTo>
                  <a:pt x="32016" y="777073"/>
                  <a:pt x="0" y="745056"/>
                  <a:pt x="0" y="705621"/>
                </a:cubicBezTo>
                <a:lnTo>
                  <a:pt x="0" y="71452"/>
                </a:lnTo>
                <a:cubicBezTo>
                  <a:pt x="0" y="32016"/>
                  <a:pt x="32016" y="0"/>
                  <a:pt x="71452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8" name="Shape 56"/>
          <p:cNvSpPr/>
          <p:nvPr/>
        </p:nvSpPr>
        <p:spPr>
          <a:xfrm>
            <a:off x="4391241" y="5473338"/>
            <a:ext cx="285820" cy="285820"/>
          </a:xfrm>
          <a:custGeom>
            <a:avLst/>
            <a:gdLst/>
            <a:ahLst/>
            <a:cxnLst/>
            <a:rect l="l" t="t" r="r" b="b"/>
            <a:pathLst>
              <a:path w="285820" h="285820">
                <a:moveTo>
                  <a:pt x="142910" y="0"/>
                </a:moveTo>
                <a:lnTo>
                  <a:pt x="142910" y="0"/>
                </a:lnTo>
                <a:cubicBezTo>
                  <a:pt x="221837" y="0"/>
                  <a:pt x="285820" y="63983"/>
                  <a:pt x="285820" y="142910"/>
                </a:cubicBezTo>
                <a:lnTo>
                  <a:pt x="285820" y="142910"/>
                </a:lnTo>
                <a:cubicBezTo>
                  <a:pt x="285820" y="221837"/>
                  <a:pt x="221837" y="285820"/>
                  <a:pt x="142910" y="285820"/>
                </a:cubicBezTo>
                <a:lnTo>
                  <a:pt x="142910" y="285820"/>
                </a:lnTo>
                <a:cubicBezTo>
                  <a:pt x="63983" y="285820"/>
                  <a:pt x="0" y="221837"/>
                  <a:pt x="0" y="142910"/>
                </a:cubicBezTo>
                <a:lnTo>
                  <a:pt x="0" y="142910"/>
                </a:lnTo>
                <a:cubicBezTo>
                  <a:pt x="0" y="63983"/>
                  <a:pt x="63983" y="0"/>
                  <a:pt x="142910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9" name="Text 57"/>
          <p:cNvSpPr/>
          <p:nvPr/>
        </p:nvSpPr>
        <p:spPr>
          <a:xfrm>
            <a:off x="4497754" y="5509065"/>
            <a:ext cx="142910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4784244" y="5509065"/>
            <a:ext cx="98250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Micro-batches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4391241" y="5830613"/>
            <a:ext cx="3474497" cy="2054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8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Consumers write to ADLS Gen2 every 5 minutes for durability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053642" y="5366156"/>
            <a:ext cx="3626338" cy="777073"/>
          </a:xfrm>
          <a:custGeom>
            <a:avLst/>
            <a:gdLst/>
            <a:ahLst/>
            <a:cxnLst/>
            <a:rect l="l" t="t" r="r" b="b"/>
            <a:pathLst>
              <a:path w="3626338" h="777073">
                <a:moveTo>
                  <a:pt x="71452" y="0"/>
                </a:moveTo>
                <a:lnTo>
                  <a:pt x="3554887" y="0"/>
                </a:lnTo>
                <a:cubicBezTo>
                  <a:pt x="3594348" y="0"/>
                  <a:pt x="3626338" y="31990"/>
                  <a:pt x="3626338" y="71452"/>
                </a:cubicBezTo>
                <a:lnTo>
                  <a:pt x="3626338" y="705621"/>
                </a:lnTo>
                <a:cubicBezTo>
                  <a:pt x="3626338" y="745082"/>
                  <a:pt x="3594348" y="777073"/>
                  <a:pt x="3554887" y="777073"/>
                </a:cubicBezTo>
                <a:lnTo>
                  <a:pt x="71452" y="777073"/>
                </a:lnTo>
                <a:cubicBezTo>
                  <a:pt x="32016" y="777073"/>
                  <a:pt x="0" y="745056"/>
                  <a:pt x="0" y="705621"/>
                </a:cubicBezTo>
                <a:lnTo>
                  <a:pt x="0" y="71452"/>
                </a:lnTo>
                <a:cubicBezTo>
                  <a:pt x="0" y="32016"/>
                  <a:pt x="32016" y="0"/>
                  <a:pt x="71452" y="0"/>
                </a:cubicBezTo>
                <a:close/>
              </a:path>
            </a:pathLst>
          </a:custGeom>
          <a:solidFill>
            <a:srgbClr val="2D3748">
              <a:alpha val="6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3" name="Shape 61"/>
          <p:cNvSpPr/>
          <p:nvPr/>
        </p:nvSpPr>
        <p:spPr>
          <a:xfrm>
            <a:off x="8160825" y="5473338"/>
            <a:ext cx="285820" cy="285820"/>
          </a:xfrm>
          <a:custGeom>
            <a:avLst/>
            <a:gdLst/>
            <a:ahLst/>
            <a:cxnLst/>
            <a:rect l="l" t="t" r="r" b="b"/>
            <a:pathLst>
              <a:path w="285820" h="285820">
                <a:moveTo>
                  <a:pt x="142910" y="0"/>
                </a:moveTo>
                <a:lnTo>
                  <a:pt x="142910" y="0"/>
                </a:lnTo>
                <a:cubicBezTo>
                  <a:pt x="221837" y="0"/>
                  <a:pt x="285820" y="63983"/>
                  <a:pt x="285820" y="142910"/>
                </a:cubicBezTo>
                <a:lnTo>
                  <a:pt x="285820" y="142910"/>
                </a:lnTo>
                <a:cubicBezTo>
                  <a:pt x="285820" y="221837"/>
                  <a:pt x="221837" y="285820"/>
                  <a:pt x="142910" y="285820"/>
                </a:cubicBezTo>
                <a:lnTo>
                  <a:pt x="142910" y="285820"/>
                </a:lnTo>
                <a:cubicBezTo>
                  <a:pt x="63983" y="285820"/>
                  <a:pt x="0" y="221837"/>
                  <a:pt x="0" y="142910"/>
                </a:cubicBezTo>
                <a:lnTo>
                  <a:pt x="0" y="142910"/>
                </a:lnTo>
                <a:cubicBezTo>
                  <a:pt x="0" y="63983"/>
                  <a:pt x="63983" y="0"/>
                  <a:pt x="142910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4" name="Text 62"/>
          <p:cNvSpPr/>
          <p:nvPr/>
        </p:nvSpPr>
        <p:spPr>
          <a:xfrm>
            <a:off x="8265439" y="5509065"/>
            <a:ext cx="151842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8553827" y="5509065"/>
            <a:ext cx="1250462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Permanent Archive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160825" y="5830613"/>
            <a:ext cx="3474497" cy="2054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85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Both real-time processing AND long-term storage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4FD1C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PROCESSING PATTERNS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Processing with PySpark: Production Code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Real-world examples from the curated zone processing layer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527810"/>
            <a:ext cx="5646420" cy="1322070"/>
          </a:xfrm>
          <a:custGeom>
            <a:avLst/>
            <a:gdLst/>
            <a:ahLst/>
            <a:cxnLst/>
            <a:rect l="l" t="t" r="r" b="b"/>
            <a:pathLst>
              <a:path w="5646420" h="1322070">
                <a:moveTo>
                  <a:pt x="76204" y="0"/>
                </a:moveTo>
                <a:lnTo>
                  <a:pt x="5570216" y="0"/>
                </a:lnTo>
                <a:cubicBezTo>
                  <a:pt x="5612302" y="0"/>
                  <a:pt x="5646420" y="34118"/>
                  <a:pt x="5646420" y="76204"/>
                </a:cubicBezTo>
                <a:lnTo>
                  <a:pt x="5646420" y="1245866"/>
                </a:lnTo>
                <a:cubicBezTo>
                  <a:pt x="5646420" y="1287952"/>
                  <a:pt x="5612302" y="1322070"/>
                  <a:pt x="5570216" y="1322070"/>
                </a:cubicBezTo>
                <a:lnTo>
                  <a:pt x="76204" y="1322070"/>
                </a:lnTo>
                <a:cubicBezTo>
                  <a:pt x="34118" y="1322070"/>
                  <a:pt x="0" y="1287952"/>
                  <a:pt x="0" y="124586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Text 4"/>
          <p:cNvSpPr/>
          <p:nvPr/>
        </p:nvSpPr>
        <p:spPr>
          <a:xfrm>
            <a:off x="502920" y="1645918"/>
            <a:ext cx="549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Reading from Raw Zone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14350" y="1988818"/>
            <a:ext cx="5402580" cy="742950"/>
          </a:xfrm>
          <a:custGeom>
            <a:avLst/>
            <a:gdLst/>
            <a:ahLst/>
            <a:cxnLst/>
            <a:rect l="l" t="t" r="r" b="b"/>
            <a:pathLst>
              <a:path w="5402580" h="742950">
                <a:moveTo>
                  <a:pt x="22860" y="0"/>
                </a:moveTo>
                <a:lnTo>
                  <a:pt x="5364482" y="0"/>
                </a:lnTo>
                <a:cubicBezTo>
                  <a:pt x="5385523" y="0"/>
                  <a:pt x="5402580" y="17057"/>
                  <a:pt x="5402580" y="38098"/>
                </a:cubicBezTo>
                <a:lnTo>
                  <a:pt x="5402580" y="704852"/>
                </a:lnTo>
                <a:cubicBezTo>
                  <a:pt x="5402580" y="725893"/>
                  <a:pt x="5385523" y="742950"/>
                  <a:pt x="5364482" y="742950"/>
                </a:cubicBezTo>
                <a:lnTo>
                  <a:pt x="22860" y="742950"/>
                </a:lnTo>
                <a:cubicBezTo>
                  <a:pt x="10235" y="742950"/>
                  <a:pt x="0" y="732715"/>
                  <a:pt x="0" y="720090"/>
                </a:cubicBezTo>
                <a:lnTo>
                  <a:pt x="0" y="22860"/>
                </a:lnTo>
                <a:cubicBezTo>
                  <a:pt x="0" y="10243"/>
                  <a:pt x="10243" y="0"/>
                  <a:pt x="22860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6"/>
          <p:cNvSpPr/>
          <p:nvPr/>
        </p:nvSpPr>
        <p:spPr>
          <a:xfrm>
            <a:off x="514350" y="1988818"/>
            <a:ext cx="22860" cy="742950"/>
          </a:xfrm>
          <a:custGeom>
            <a:avLst/>
            <a:gdLst/>
            <a:ahLst/>
            <a:cxnLst/>
            <a:rect l="l" t="t" r="r" b="b"/>
            <a:pathLst>
              <a:path w="22860" h="742950">
                <a:moveTo>
                  <a:pt x="22860" y="0"/>
                </a:moveTo>
                <a:lnTo>
                  <a:pt x="22860" y="0"/>
                </a:lnTo>
                <a:lnTo>
                  <a:pt x="22860" y="742950"/>
                </a:lnTo>
                <a:lnTo>
                  <a:pt x="22860" y="742950"/>
                </a:lnTo>
                <a:cubicBezTo>
                  <a:pt x="10235" y="742950"/>
                  <a:pt x="0" y="732715"/>
                  <a:pt x="0" y="720090"/>
                </a:cubicBezTo>
                <a:lnTo>
                  <a:pt x="0" y="22860"/>
                </a:lnTo>
                <a:cubicBezTo>
                  <a:pt x="0" y="10243"/>
                  <a:pt x="10243" y="0"/>
                  <a:pt x="22860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7"/>
          <p:cNvSpPr/>
          <p:nvPr/>
        </p:nvSpPr>
        <p:spPr>
          <a:xfrm>
            <a:off x="502920" y="1988818"/>
            <a:ext cx="5443538" cy="74295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82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pyspark.sql import SparkSession spark = SparkSession.builder \ .appName("curated_processing") \ .config("spark.sql.adaptive.enabled", "true") \ .getOrCreate() # Read from raw zone df = spark.read.parquet( "adls://raw-zone/transactions/2024/11/20/")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4810" y="2967987"/>
            <a:ext cx="5646420" cy="1322070"/>
          </a:xfrm>
          <a:custGeom>
            <a:avLst/>
            <a:gdLst/>
            <a:ahLst/>
            <a:cxnLst/>
            <a:rect l="l" t="t" r="r" b="b"/>
            <a:pathLst>
              <a:path w="5646420" h="1322070">
                <a:moveTo>
                  <a:pt x="76204" y="0"/>
                </a:moveTo>
                <a:lnTo>
                  <a:pt x="5570216" y="0"/>
                </a:lnTo>
                <a:cubicBezTo>
                  <a:pt x="5612302" y="0"/>
                  <a:pt x="5646420" y="34118"/>
                  <a:pt x="5646420" y="76204"/>
                </a:cubicBezTo>
                <a:lnTo>
                  <a:pt x="5646420" y="1245866"/>
                </a:lnTo>
                <a:cubicBezTo>
                  <a:pt x="5646420" y="1287952"/>
                  <a:pt x="5612302" y="1322070"/>
                  <a:pt x="5570216" y="1322070"/>
                </a:cubicBezTo>
                <a:lnTo>
                  <a:pt x="76204" y="1322070"/>
                </a:lnTo>
                <a:cubicBezTo>
                  <a:pt x="34118" y="1322070"/>
                  <a:pt x="0" y="1287952"/>
                  <a:pt x="0" y="124586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Text 9"/>
          <p:cNvSpPr/>
          <p:nvPr/>
        </p:nvSpPr>
        <p:spPr>
          <a:xfrm>
            <a:off x="502920" y="3086100"/>
            <a:ext cx="549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Type Casting &amp; Standardization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14350" y="3429000"/>
            <a:ext cx="5402580" cy="742950"/>
          </a:xfrm>
          <a:custGeom>
            <a:avLst/>
            <a:gdLst/>
            <a:ahLst/>
            <a:cxnLst/>
            <a:rect l="l" t="t" r="r" b="b"/>
            <a:pathLst>
              <a:path w="5402580" h="742950">
                <a:moveTo>
                  <a:pt x="22860" y="0"/>
                </a:moveTo>
                <a:lnTo>
                  <a:pt x="5364482" y="0"/>
                </a:lnTo>
                <a:cubicBezTo>
                  <a:pt x="5385523" y="0"/>
                  <a:pt x="5402580" y="17057"/>
                  <a:pt x="5402580" y="38098"/>
                </a:cubicBezTo>
                <a:lnTo>
                  <a:pt x="5402580" y="704852"/>
                </a:lnTo>
                <a:cubicBezTo>
                  <a:pt x="5402580" y="725893"/>
                  <a:pt x="5385523" y="742950"/>
                  <a:pt x="5364482" y="742950"/>
                </a:cubicBezTo>
                <a:lnTo>
                  <a:pt x="22860" y="742950"/>
                </a:lnTo>
                <a:cubicBezTo>
                  <a:pt x="10235" y="742950"/>
                  <a:pt x="0" y="732715"/>
                  <a:pt x="0" y="720090"/>
                </a:cubicBezTo>
                <a:lnTo>
                  <a:pt x="0" y="22860"/>
                </a:lnTo>
                <a:cubicBezTo>
                  <a:pt x="0" y="10243"/>
                  <a:pt x="10243" y="0"/>
                  <a:pt x="22860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Shape 11"/>
          <p:cNvSpPr/>
          <p:nvPr/>
        </p:nvSpPr>
        <p:spPr>
          <a:xfrm>
            <a:off x="514350" y="3429000"/>
            <a:ext cx="22860" cy="742950"/>
          </a:xfrm>
          <a:custGeom>
            <a:avLst/>
            <a:gdLst/>
            <a:ahLst/>
            <a:cxnLst/>
            <a:rect l="l" t="t" r="r" b="b"/>
            <a:pathLst>
              <a:path w="22860" h="742950">
                <a:moveTo>
                  <a:pt x="22860" y="0"/>
                </a:moveTo>
                <a:lnTo>
                  <a:pt x="22860" y="0"/>
                </a:lnTo>
                <a:lnTo>
                  <a:pt x="22860" y="742950"/>
                </a:lnTo>
                <a:lnTo>
                  <a:pt x="22860" y="742950"/>
                </a:lnTo>
                <a:cubicBezTo>
                  <a:pt x="10235" y="742950"/>
                  <a:pt x="0" y="732715"/>
                  <a:pt x="0" y="720090"/>
                </a:cubicBezTo>
                <a:lnTo>
                  <a:pt x="0" y="22860"/>
                </a:lnTo>
                <a:cubicBezTo>
                  <a:pt x="0" y="10243"/>
                  <a:pt x="10243" y="0"/>
                  <a:pt x="22860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2"/>
          <p:cNvSpPr/>
          <p:nvPr/>
        </p:nvSpPr>
        <p:spPr>
          <a:xfrm>
            <a:off x="502920" y="3429000"/>
            <a:ext cx="5443538" cy="74295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82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pyspark.sql.functions import col, to_date # Convert string dates df_typed = df_dedup.withColumn( "transaction_date", to_date(col("date_string"), "yyyy-MM-dd")) # Ensure proper numeric types df_typed = df_typed.withColumn( "amount", col("amount").cast("decimal(10,2)"))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4810" y="4408169"/>
            <a:ext cx="5646420" cy="1169670"/>
          </a:xfrm>
          <a:custGeom>
            <a:avLst/>
            <a:gdLst/>
            <a:ahLst/>
            <a:cxnLst/>
            <a:rect l="l" t="t" r="r" b="b"/>
            <a:pathLst>
              <a:path w="5646420" h="1169670">
                <a:moveTo>
                  <a:pt x="76204" y="0"/>
                </a:moveTo>
                <a:lnTo>
                  <a:pt x="5570216" y="0"/>
                </a:lnTo>
                <a:cubicBezTo>
                  <a:pt x="5612274" y="0"/>
                  <a:pt x="5646420" y="34146"/>
                  <a:pt x="5646420" y="76204"/>
                </a:cubicBezTo>
                <a:lnTo>
                  <a:pt x="5646420" y="1093466"/>
                </a:lnTo>
                <a:cubicBezTo>
                  <a:pt x="5646420" y="1135552"/>
                  <a:pt x="5612302" y="1169670"/>
                  <a:pt x="5570216" y="1169670"/>
                </a:cubicBezTo>
                <a:lnTo>
                  <a:pt x="76204" y="1169670"/>
                </a:lnTo>
                <a:cubicBezTo>
                  <a:pt x="34146" y="1169670"/>
                  <a:pt x="0" y="1135524"/>
                  <a:pt x="0" y="109346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6" name="Text 14"/>
          <p:cNvSpPr/>
          <p:nvPr/>
        </p:nvSpPr>
        <p:spPr>
          <a:xfrm>
            <a:off x="502920" y="4526277"/>
            <a:ext cx="549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Writing to Curated Zone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14350" y="4869177"/>
            <a:ext cx="5402580" cy="590550"/>
          </a:xfrm>
          <a:custGeom>
            <a:avLst/>
            <a:gdLst/>
            <a:ahLst/>
            <a:cxnLst/>
            <a:rect l="l" t="t" r="r" b="b"/>
            <a:pathLst>
              <a:path w="5402580" h="590550">
                <a:moveTo>
                  <a:pt x="22860" y="0"/>
                </a:moveTo>
                <a:lnTo>
                  <a:pt x="5364478" y="0"/>
                </a:lnTo>
                <a:cubicBezTo>
                  <a:pt x="5385507" y="0"/>
                  <a:pt x="5402580" y="17073"/>
                  <a:pt x="5402580" y="38102"/>
                </a:cubicBezTo>
                <a:lnTo>
                  <a:pt x="5402580" y="552448"/>
                </a:lnTo>
                <a:cubicBezTo>
                  <a:pt x="5402580" y="573491"/>
                  <a:pt x="5385521" y="590550"/>
                  <a:pt x="5364478" y="590550"/>
                </a:cubicBezTo>
                <a:lnTo>
                  <a:pt x="22860" y="590550"/>
                </a:lnTo>
                <a:cubicBezTo>
                  <a:pt x="10235" y="590550"/>
                  <a:pt x="0" y="580315"/>
                  <a:pt x="0" y="567690"/>
                </a:cubicBezTo>
                <a:lnTo>
                  <a:pt x="0" y="22860"/>
                </a:lnTo>
                <a:cubicBezTo>
                  <a:pt x="0" y="10243"/>
                  <a:pt x="10243" y="0"/>
                  <a:pt x="22860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Shape 16"/>
          <p:cNvSpPr/>
          <p:nvPr/>
        </p:nvSpPr>
        <p:spPr>
          <a:xfrm>
            <a:off x="514350" y="4869177"/>
            <a:ext cx="22860" cy="590550"/>
          </a:xfrm>
          <a:custGeom>
            <a:avLst/>
            <a:gdLst/>
            <a:ahLst/>
            <a:cxnLst/>
            <a:rect l="l" t="t" r="r" b="b"/>
            <a:pathLst>
              <a:path w="22860" h="590550">
                <a:moveTo>
                  <a:pt x="22860" y="0"/>
                </a:moveTo>
                <a:lnTo>
                  <a:pt x="22860" y="0"/>
                </a:lnTo>
                <a:lnTo>
                  <a:pt x="22860" y="590550"/>
                </a:lnTo>
                <a:lnTo>
                  <a:pt x="22860" y="590550"/>
                </a:lnTo>
                <a:cubicBezTo>
                  <a:pt x="10235" y="590550"/>
                  <a:pt x="0" y="580315"/>
                  <a:pt x="0" y="567690"/>
                </a:cubicBezTo>
                <a:lnTo>
                  <a:pt x="0" y="22860"/>
                </a:lnTo>
                <a:cubicBezTo>
                  <a:pt x="0" y="10243"/>
                  <a:pt x="10243" y="0"/>
                  <a:pt x="22860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Text 17"/>
          <p:cNvSpPr/>
          <p:nvPr/>
        </p:nvSpPr>
        <p:spPr>
          <a:xfrm>
            <a:off x="502920" y="4869177"/>
            <a:ext cx="5443538" cy="59055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82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Write partitioned by date df_typed.write \ .mode("overwrite") \ .partitionBy("transaction_date") \ .parquet("adls://curated-zone/transactions/") # Partitioning means queries only read # relevant data. Fast and cheap.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56960" y="1527810"/>
            <a:ext cx="5646420" cy="1322070"/>
          </a:xfrm>
          <a:custGeom>
            <a:avLst/>
            <a:gdLst/>
            <a:ahLst/>
            <a:cxnLst/>
            <a:rect l="l" t="t" r="r" b="b"/>
            <a:pathLst>
              <a:path w="5646420" h="1322070">
                <a:moveTo>
                  <a:pt x="76204" y="0"/>
                </a:moveTo>
                <a:lnTo>
                  <a:pt x="5570216" y="0"/>
                </a:lnTo>
                <a:cubicBezTo>
                  <a:pt x="5612302" y="0"/>
                  <a:pt x="5646420" y="34118"/>
                  <a:pt x="5646420" y="76204"/>
                </a:cubicBezTo>
                <a:lnTo>
                  <a:pt x="5646420" y="1245866"/>
                </a:lnTo>
                <a:cubicBezTo>
                  <a:pt x="5646420" y="1287952"/>
                  <a:pt x="5612302" y="1322070"/>
                  <a:pt x="5570216" y="1322070"/>
                </a:cubicBezTo>
                <a:lnTo>
                  <a:pt x="76204" y="1322070"/>
                </a:lnTo>
                <a:cubicBezTo>
                  <a:pt x="34118" y="1322070"/>
                  <a:pt x="0" y="1287952"/>
                  <a:pt x="0" y="124586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1" name="Text 19"/>
          <p:cNvSpPr/>
          <p:nvPr/>
        </p:nvSpPr>
        <p:spPr>
          <a:xfrm>
            <a:off x="6275070" y="1645918"/>
            <a:ext cx="549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Validation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86500" y="1988818"/>
            <a:ext cx="5402580" cy="742950"/>
          </a:xfrm>
          <a:custGeom>
            <a:avLst/>
            <a:gdLst/>
            <a:ahLst/>
            <a:cxnLst/>
            <a:rect l="l" t="t" r="r" b="b"/>
            <a:pathLst>
              <a:path w="5402580" h="742950">
                <a:moveTo>
                  <a:pt x="22860" y="0"/>
                </a:moveTo>
                <a:lnTo>
                  <a:pt x="5364482" y="0"/>
                </a:lnTo>
                <a:cubicBezTo>
                  <a:pt x="5385523" y="0"/>
                  <a:pt x="5402580" y="17057"/>
                  <a:pt x="5402580" y="38098"/>
                </a:cubicBezTo>
                <a:lnTo>
                  <a:pt x="5402580" y="704852"/>
                </a:lnTo>
                <a:cubicBezTo>
                  <a:pt x="5402580" y="725893"/>
                  <a:pt x="5385523" y="742950"/>
                  <a:pt x="5364482" y="742950"/>
                </a:cubicBezTo>
                <a:lnTo>
                  <a:pt x="22860" y="742950"/>
                </a:lnTo>
                <a:cubicBezTo>
                  <a:pt x="10235" y="742950"/>
                  <a:pt x="0" y="732715"/>
                  <a:pt x="0" y="720090"/>
                </a:cubicBezTo>
                <a:lnTo>
                  <a:pt x="0" y="22860"/>
                </a:lnTo>
                <a:cubicBezTo>
                  <a:pt x="0" y="10243"/>
                  <a:pt x="10243" y="0"/>
                  <a:pt x="22860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Shape 21"/>
          <p:cNvSpPr/>
          <p:nvPr/>
        </p:nvSpPr>
        <p:spPr>
          <a:xfrm>
            <a:off x="6286500" y="1988818"/>
            <a:ext cx="22860" cy="742950"/>
          </a:xfrm>
          <a:custGeom>
            <a:avLst/>
            <a:gdLst/>
            <a:ahLst/>
            <a:cxnLst/>
            <a:rect l="l" t="t" r="r" b="b"/>
            <a:pathLst>
              <a:path w="22860" h="742950">
                <a:moveTo>
                  <a:pt x="22860" y="0"/>
                </a:moveTo>
                <a:lnTo>
                  <a:pt x="22860" y="0"/>
                </a:lnTo>
                <a:lnTo>
                  <a:pt x="22860" y="742950"/>
                </a:lnTo>
                <a:lnTo>
                  <a:pt x="22860" y="742950"/>
                </a:lnTo>
                <a:cubicBezTo>
                  <a:pt x="10235" y="742950"/>
                  <a:pt x="0" y="732715"/>
                  <a:pt x="0" y="720090"/>
                </a:cubicBezTo>
                <a:lnTo>
                  <a:pt x="0" y="22860"/>
                </a:lnTo>
                <a:cubicBezTo>
                  <a:pt x="0" y="10243"/>
                  <a:pt x="10243" y="0"/>
                  <a:pt x="22860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Text 22"/>
          <p:cNvSpPr/>
          <p:nvPr/>
        </p:nvSpPr>
        <p:spPr>
          <a:xfrm>
            <a:off x="6275070" y="1988818"/>
            <a:ext cx="5443538" cy="74295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82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Remove null IDs df_valid = df.filter( col("transaction_id").isNotNull()) # Validate amounts (positive only) df_valid = df_valid.filter(col("amount") &gt; 0) # Validate date ranges df_valid = df_valid.filter( (col("transaction_date") &gt;= "2024-01-01") &amp; (col("transaction_date") &lt;= "2024-12-31"))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156960" y="2967987"/>
            <a:ext cx="5646420" cy="1464945"/>
          </a:xfrm>
          <a:custGeom>
            <a:avLst/>
            <a:gdLst/>
            <a:ahLst/>
            <a:cxnLst/>
            <a:rect l="l" t="t" r="r" b="b"/>
            <a:pathLst>
              <a:path w="5646420" h="1464945">
                <a:moveTo>
                  <a:pt x="76206" y="0"/>
                </a:moveTo>
                <a:lnTo>
                  <a:pt x="5570214" y="0"/>
                </a:lnTo>
                <a:cubicBezTo>
                  <a:pt x="5612301" y="0"/>
                  <a:pt x="5646420" y="34119"/>
                  <a:pt x="5646420" y="76206"/>
                </a:cubicBezTo>
                <a:lnTo>
                  <a:pt x="5646420" y="1388739"/>
                </a:lnTo>
                <a:cubicBezTo>
                  <a:pt x="5646420" y="1430826"/>
                  <a:pt x="5612301" y="1464945"/>
                  <a:pt x="5570214" y="1464945"/>
                </a:cubicBezTo>
                <a:lnTo>
                  <a:pt x="76206" y="1464945"/>
                </a:lnTo>
                <a:cubicBezTo>
                  <a:pt x="34147" y="1464945"/>
                  <a:pt x="0" y="1430798"/>
                  <a:pt x="0" y="1388739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160">
            <a:solidFill>
              <a:srgbClr val="4A55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6" name="Text 24"/>
          <p:cNvSpPr/>
          <p:nvPr/>
        </p:nvSpPr>
        <p:spPr>
          <a:xfrm>
            <a:off x="6275070" y="3086100"/>
            <a:ext cx="549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Deduplication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286500" y="3429000"/>
            <a:ext cx="5402580" cy="885825"/>
          </a:xfrm>
          <a:custGeom>
            <a:avLst/>
            <a:gdLst/>
            <a:ahLst/>
            <a:cxnLst/>
            <a:rect l="l" t="t" r="r" b="b"/>
            <a:pathLst>
              <a:path w="5402580" h="885825">
                <a:moveTo>
                  <a:pt x="22860" y="0"/>
                </a:moveTo>
                <a:lnTo>
                  <a:pt x="5364481" y="0"/>
                </a:lnTo>
                <a:cubicBezTo>
                  <a:pt x="5385522" y="0"/>
                  <a:pt x="5402580" y="17058"/>
                  <a:pt x="5402580" y="38099"/>
                </a:cubicBezTo>
                <a:lnTo>
                  <a:pt x="5402580" y="847726"/>
                </a:lnTo>
                <a:cubicBezTo>
                  <a:pt x="5402580" y="868767"/>
                  <a:pt x="5385522" y="885825"/>
                  <a:pt x="5364481" y="885825"/>
                </a:cubicBezTo>
                <a:lnTo>
                  <a:pt x="22860" y="885825"/>
                </a:lnTo>
                <a:cubicBezTo>
                  <a:pt x="10235" y="885825"/>
                  <a:pt x="0" y="875590"/>
                  <a:pt x="0" y="862965"/>
                </a:cubicBezTo>
                <a:lnTo>
                  <a:pt x="0" y="22860"/>
                </a:lnTo>
                <a:cubicBezTo>
                  <a:pt x="0" y="10243"/>
                  <a:pt x="10243" y="0"/>
                  <a:pt x="22860" y="0"/>
                </a:cubicBezTo>
                <a:close/>
              </a:path>
            </a:pathLst>
          </a:custGeom>
          <a:solidFill>
            <a:srgbClr val="2D374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Shape 26"/>
          <p:cNvSpPr/>
          <p:nvPr/>
        </p:nvSpPr>
        <p:spPr>
          <a:xfrm>
            <a:off x="6286500" y="3429000"/>
            <a:ext cx="22860" cy="885825"/>
          </a:xfrm>
          <a:custGeom>
            <a:avLst/>
            <a:gdLst/>
            <a:ahLst/>
            <a:cxnLst/>
            <a:rect l="l" t="t" r="r" b="b"/>
            <a:pathLst>
              <a:path w="22860" h="885825">
                <a:moveTo>
                  <a:pt x="22860" y="0"/>
                </a:moveTo>
                <a:lnTo>
                  <a:pt x="22860" y="0"/>
                </a:lnTo>
                <a:lnTo>
                  <a:pt x="22860" y="885825"/>
                </a:lnTo>
                <a:lnTo>
                  <a:pt x="22860" y="885825"/>
                </a:lnTo>
                <a:cubicBezTo>
                  <a:pt x="10235" y="885825"/>
                  <a:pt x="0" y="875590"/>
                  <a:pt x="0" y="862965"/>
                </a:cubicBezTo>
                <a:lnTo>
                  <a:pt x="0" y="22860"/>
                </a:lnTo>
                <a:cubicBezTo>
                  <a:pt x="0" y="10243"/>
                  <a:pt x="10243" y="0"/>
                  <a:pt x="22860" y="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9" name="Text 27"/>
          <p:cNvSpPr/>
          <p:nvPr/>
        </p:nvSpPr>
        <p:spPr>
          <a:xfrm>
            <a:off x="6275070" y="3429000"/>
            <a:ext cx="5443538" cy="885825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825" dirty="0">
                <a:solidFill>
                  <a:srgbClr val="E2E8F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from pyspark.sql.window import Window from pyspark.sql.functions import row_number # Define window for duplicates window = Window \ .partitionBy("transaction_id") \ .orderBy(col("timestamp").desc()) # Keep only latest record df_dedup = df_valid.withColumn( "row_num", row_number().over(window)) \ .filter(col("row_num") == 1) \ .drop("row_num")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56960" y="4554853"/>
            <a:ext cx="5646420" cy="1912620"/>
          </a:xfrm>
          <a:custGeom>
            <a:avLst/>
            <a:gdLst/>
            <a:ahLst/>
            <a:cxnLst/>
            <a:rect l="l" t="t" r="r" b="b"/>
            <a:pathLst>
              <a:path w="5646420" h="1912620">
                <a:moveTo>
                  <a:pt x="76199" y="0"/>
                </a:moveTo>
                <a:lnTo>
                  <a:pt x="5570221" y="0"/>
                </a:lnTo>
                <a:cubicBezTo>
                  <a:pt x="5612305" y="0"/>
                  <a:pt x="5646420" y="34115"/>
                  <a:pt x="5646420" y="76199"/>
                </a:cubicBezTo>
                <a:lnTo>
                  <a:pt x="5646420" y="1836421"/>
                </a:lnTo>
                <a:cubicBezTo>
                  <a:pt x="5646420" y="1878505"/>
                  <a:pt x="5612305" y="1912620"/>
                  <a:pt x="5570221" y="1912620"/>
                </a:cubicBezTo>
                <a:lnTo>
                  <a:pt x="76199" y="1912620"/>
                </a:lnTo>
                <a:cubicBezTo>
                  <a:pt x="34115" y="1912620"/>
                  <a:pt x="0" y="1878505"/>
                  <a:pt x="0" y="183642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160">
            <a:solidFill>
              <a:srgbClr val="4FD1C5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31" name="Text 29"/>
          <p:cNvSpPr/>
          <p:nvPr/>
        </p:nvSpPr>
        <p:spPr>
          <a:xfrm>
            <a:off x="6275070" y="4672961"/>
            <a:ext cx="549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PySpark?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03645" y="505396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50006" y="9525"/>
                </a:moveTo>
                <a:lnTo>
                  <a:pt x="7144" y="9525"/>
                </a:lnTo>
                <a:cubicBezTo>
                  <a:pt x="3185" y="9525"/>
                  <a:pt x="0" y="12710"/>
                  <a:pt x="0" y="16669"/>
                </a:cubicBezTo>
                <a:lnTo>
                  <a:pt x="0" y="59531"/>
                </a:lnTo>
                <a:cubicBezTo>
                  <a:pt x="0" y="62419"/>
                  <a:pt x="1726" y="65038"/>
                  <a:pt x="4405" y="66139"/>
                </a:cubicBezTo>
                <a:cubicBezTo>
                  <a:pt x="7084" y="67241"/>
                  <a:pt x="10150" y="66615"/>
                  <a:pt x="12204" y="64591"/>
                </a:cubicBezTo>
                <a:lnTo>
                  <a:pt x="24110" y="52685"/>
                </a:lnTo>
                <a:lnTo>
                  <a:pt x="47625" y="76200"/>
                </a:lnTo>
                <a:lnTo>
                  <a:pt x="24110" y="99715"/>
                </a:lnTo>
                <a:lnTo>
                  <a:pt x="12204" y="87809"/>
                </a:lnTo>
                <a:cubicBezTo>
                  <a:pt x="10150" y="85755"/>
                  <a:pt x="7084" y="85159"/>
                  <a:pt x="4405" y="86261"/>
                </a:cubicBezTo>
                <a:cubicBezTo>
                  <a:pt x="1726" y="87362"/>
                  <a:pt x="0" y="89981"/>
                  <a:pt x="0" y="92869"/>
                </a:cubicBezTo>
                <a:lnTo>
                  <a:pt x="0" y="135731"/>
                </a:lnTo>
                <a:cubicBezTo>
                  <a:pt x="0" y="139690"/>
                  <a:pt x="3185" y="142875"/>
                  <a:pt x="7144" y="142875"/>
                </a:cubicBezTo>
                <a:lnTo>
                  <a:pt x="50006" y="142875"/>
                </a:lnTo>
                <a:cubicBezTo>
                  <a:pt x="52894" y="142875"/>
                  <a:pt x="55513" y="141149"/>
                  <a:pt x="56614" y="138470"/>
                </a:cubicBezTo>
                <a:cubicBezTo>
                  <a:pt x="57716" y="135791"/>
                  <a:pt x="57120" y="132725"/>
                  <a:pt x="55066" y="130671"/>
                </a:cubicBezTo>
                <a:lnTo>
                  <a:pt x="43160" y="118765"/>
                </a:lnTo>
                <a:lnTo>
                  <a:pt x="66675" y="95250"/>
                </a:lnTo>
                <a:lnTo>
                  <a:pt x="90190" y="118765"/>
                </a:lnTo>
                <a:lnTo>
                  <a:pt x="78284" y="130671"/>
                </a:lnTo>
                <a:cubicBezTo>
                  <a:pt x="76230" y="132725"/>
                  <a:pt x="75634" y="135791"/>
                  <a:pt x="76736" y="138470"/>
                </a:cubicBezTo>
                <a:cubicBezTo>
                  <a:pt x="77837" y="141149"/>
                  <a:pt x="80456" y="142875"/>
                  <a:pt x="83344" y="142875"/>
                </a:cubicBezTo>
                <a:lnTo>
                  <a:pt x="126206" y="142875"/>
                </a:lnTo>
                <a:cubicBezTo>
                  <a:pt x="130165" y="142875"/>
                  <a:pt x="133350" y="139690"/>
                  <a:pt x="133350" y="135731"/>
                </a:cubicBezTo>
                <a:lnTo>
                  <a:pt x="133350" y="92869"/>
                </a:lnTo>
                <a:cubicBezTo>
                  <a:pt x="133350" y="89981"/>
                  <a:pt x="131624" y="87362"/>
                  <a:pt x="128945" y="86261"/>
                </a:cubicBezTo>
                <a:cubicBezTo>
                  <a:pt x="126266" y="85159"/>
                  <a:pt x="123200" y="85755"/>
                  <a:pt x="121146" y="87809"/>
                </a:cubicBezTo>
                <a:lnTo>
                  <a:pt x="109240" y="99715"/>
                </a:lnTo>
                <a:lnTo>
                  <a:pt x="85725" y="76200"/>
                </a:lnTo>
                <a:lnTo>
                  <a:pt x="109240" y="52685"/>
                </a:lnTo>
                <a:lnTo>
                  <a:pt x="121146" y="64591"/>
                </a:lnTo>
                <a:cubicBezTo>
                  <a:pt x="123200" y="66645"/>
                  <a:pt x="126266" y="67241"/>
                  <a:pt x="128945" y="66139"/>
                </a:cubicBezTo>
                <a:cubicBezTo>
                  <a:pt x="131624" y="65038"/>
                  <a:pt x="133350" y="62419"/>
                  <a:pt x="133350" y="59531"/>
                </a:cubicBezTo>
                <a:lnTo>
                  <a:pt x="133350" y="16669"/>
                </a:lnTo>
                <a:cubicBezTo>
                  <a:pt x="133350" y="12710"/>
                  <a:pt x="130165" y="9525"/>
                  <a:pt x="126206" y="9525"/>
                </a:cubicBezTo>
                <a:lnTo>
                  <a:pt x="83344" y="9525"/>
                </a:lnTo>
                <a:cubicBezTo>
                  <a:pt x="80456" y="9525"/>
                  <a:pt x="77837" y="11251"/>
                  <a:pt x="76736" y="13930"/>
                </a:cubicBezTo>
                <a:cubicBezTo>
                  <a:pt x="75634" y="16609"/>
                  <a:pt x="76260" y="19675"/>
                  <a:pt x="78284" y="21729"/>
                </a:cubicBezTo>
                <a:lnTo>
                  <a:pt x="90190" y="33635"/>
                </a:lnTo>
                <a:lnTo>
                  <a:pt x="66675" y="57150"/>
                </a:lnTo>
                <a:lnTo>
                  <a:pt x="43160" y="33635"/>
                </a:lnTo>
                <a:lnTo>
                  <a:pt x="55066" y="21729"/>
                </a:lnTo>
                <a:cubicBezTo>
                  <a:pt x="57120" y="19675"/>
                  <a:pt x="57716" y="16609"/>
                  <a:pt x="56614" y="13930"/>
                </a:cubicBezTo>
                <a:cubicBezTo>
                  <a:pt x="55513" y="11251"/>
                  <a:pt x="52894" y="9525"/>
                  <a:pt x="50006" y="9525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Text 31"/>
          <p:cNvSpPr/>
          <p:nvPr/>
        </p:nvSpPr>
        <p:spPr>
          <a:xfrm>
            <a:off x="6541770" y="5015861"/>
            <a:ext cx="3819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541770" y="5244461"/>
            <a:ext cx="3810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Pandas runs on one machine; PySpark distributes across a cluster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275070" y="5511161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23795" y="62657"/>
                </a:moveTo>
                <a:cubicBezTo>
                  <a:pt x="127427" y="61674"/>
                  <a:pt x="131237" y="63401"/>
                  <a:pt x="132874" y="66764"/>
                </a:cubicBezTo>
                <a:lnTo>
                  <a:pt x="138410" y="77956"/>
                </a:lnTo>
                <a:cubicBezTo>
                  <a:pt x="141476" y="78373"/>
                  <a:pt x="144482" y="79206"/>
                  <a:pt x="147310" y="80367"/>
                </a:cubicBezTo>
                <a:lnTo>
                  <a:pt x="157728" y="73432"/>
                </a:lnTo>
                <a:cubicBezTo>
                  <a:pt x="160853" y="71348"/>
                  <a:pt x="164991" y="71765"/>
                  <a:pt x="167640" y="74414"/>
                </a:cubicBezTo>
                <a:lnTo>
                  <a:pt x="173355" y="80129"/>
                </a:lnTo>
                <a:cubicBezTo>
                  <a:pt x="176004" y="82778"/>
                  <a:pt x="176421" y="86945"/>
                  <a:pt x="174337" y="90041"/>
                </a:cubicBezTo>
                <a:lnTo>
                  <a:pt x="167402" y="100429"/>
                </a:lnTo>
                <a:cubicBezTo>
                  <a:pt x="167967" y="101828"/>
                  <a:pt x="168473" y="103287"/>
                  <a:pt x="168890" y="104805"/>
                </a:cubicBezTo>
                <a:cubicBezTo>
                  <a:pt x="169307" y="106323"/>
                  <a:pt x="169575" y="107811"/>
                  <a:pt x="169783" y="109329"/>
                </a:cubicBezTo>
                <a:lnTo>
                  <a:pt x="181005" y="114866"/>
                </a:lnTo>
                <a:cubicBezTo>
                  <a:pt x="184368" y="116532"/>
                  <a:pt x="186095" y="120342"/>
                  <a:pt x="185112" y="123944"/>
                </a:cubicBezTo>
                <a:lnTo>
                  <a:pt x="183029" y="131743"/>
                </a:lnTo>
                <a:cubicBezTo>
                  <a:pt x="182047" y="135344"/>
                  <a:pt x="178683" y="137785"/>
                  <a:pt x="174933" y="137547"/>
                </a:cubicBezTo>
                <a:lnTo>
                  <a:pt x="162431" y="136743"/>
                </a:lnTo>
                <a:cubicBezTo>
                  <a:pt x="160556" y="139154"/>
                  <a:pt x="158383" y="141387"/>
                  <a:pt x="155912" y="143292"/>
                </a:cubicBezTo>
                <a:lnTo>
                  <a:pt x="156716" y="155764"/>
                </a:lnTo>
                <a:cubicBezTo>
                  <a:pt x="156954" y="159514"/>
                  <a:pt x="154513" y="162907"/>
                  <a:pt x="150912" y="163860"/>
                </a:cubicBezTo>
                <a:lnTo>
                  <a:pt x="143113" y="165943"/>
                </a:lnTo>
                <a:cubicBezTo>
                  <a:pt x="139482" y="166926"/>
                  <a:pt x="135701" y="165199"/>
                  <a:pt x="134035" y="161836"/>
                </a:cubicBezTo>
                <a:lnTo>
                  <a:pt x="128498" y="150644"/>
                </a:lnTo>
                <a:cubicBezTo>
                  <a:pt x="125432" y="150227"/>
                  <a:pt x="122426" y="149394"/>
                  <a:pt x="119598" y="148233"/>
                </a:cubicBezTo>
                <a:lnTo>
                  <a:pt x="109180" y="155168"/>
                </a:lnTo>
                <a:cubicBezTo>
                  <a:pt x="106055" y="157252"/>
                  <a:pt x="101918" y="156835"/>
                  <a:pt x="99268" y="154186"/>
                </a:cubicBezTo>
                <a:lnTo>
                  <a:pt x="93553" y="148471"/>
                </a:lnTo>
                <a:cubicBezTo>
                  <a:pt x="90904" y="145822"/>
                  <a:pt x="90488" y="141684"/>
                  <a:pt x="92571" y="138559"/>
                </a:cubicBezTo>
                <a:lnTo>
                  <a:pt x="99506" y="128141"/>
                </a:lnTo>
                <a:cubicBezTo>
                  <a:pt x="98941" y="126742"/>
                  <a:pt x="98435" y="125284"/>
                  <a:pt x="98018" y="123765"/>
                </a:cubicBezTo>
                <a:cubicBezTo>
                  <a:pt x="97601" y="122247"/>
                  <a:pt x="97334" y="120729"/>
                  <a:pt x="97125" y="119241"/>
                </a:cubicBezTo>
                <a:lnTo>
                  <a:pt x="85904" y="113705"/>
                </a:lnTo>
                <a:cubicBezTo>
                  <a:pt x="82540" y="112038"/>
                  <a:pt x="80843" y="108228"/>
                  <a:pt x="81796" y="104626"/>
                </a:cubicBezTo>
                <a:lnTo>
                  <a:pt x="83880" y="96828"/>
                </a:lnTo>
                <a:cubicBezTo>
                  <a:pt x="84862" y="93226"/>
                  <a:pt x="88225" y="90785"/>
                  <a:pt x="91976" y="91023"/>
                </a:cubicBezTo>
                <a:lnTo>
                  <a:pt x="104448" y="91827"/>
                </a:lnTo>
                <a:cubicBezTo>
                  <a:pt x="106323" y="89416"/>
                  <a:pt x="108496" y="87184"/>
                  <a:pt x="110966" y="85279"/>
                </a:cubicBezTo>
                <a:lnTo>
                  <a:pt x="110163" y="72836"/>
                </a:lnTo>
                <a:cubicBezTo>
                  <a:pt x="109924" y="69086"/>
                  <a:pt x="112365" y="65693"/>
                  <a:pt x="115967" y="64740"/>
                </a:cubicBezTo>
                <a:lnTo>
                  <a:pt x="123765" y="62657"/>
                </a:lnTo>
                <a:close/>
                <a:moveTo>
                  <a:pt x="133469" y="101203"/>
                </a:moveTo>
                <a:cubicBezTo>
                  <a:pt x="126241" y="101211"/>
                  <a:pt x="120379" y="107087"/>
                  <a:pt x="120387" y="114315"/>
                </a:cubicBezTo>
                <a:cubicBezTo>
                  <a:pt x="120395" y="121543"/>
                  <a:pt x="126270" y="127405"/>
                  <a:pt x="133499" y="127397"/>
                </a:cubicBezTo>
                <a:cubicBezTo>
                  <a:pt x="140727" y="127389"/>
                  <a:pt x="146589" y="121513"/>
                  <a:pt x="146581" y="114285"/>
                </a:cubicBezTo>
                <a:cubicBezTo>
                  <a:pt x="146573" y="107057"/>
                  <a:pt x="140697" y="101195"/>
                  <a:pt x="133469" y="101203"/>
                </a:cubicBezTo>
                <a:close/>
                <a:moveTo>
                  <a:pt x="66943" y="-13543"/>
                </a:moveTo>
                <a:lnTo>
                  <a:pt x="74741" y="-11460"/>
                </a:lnTo>
                <a:cubicBezTo>
                  <a:pt x="78343" y="-10477"/>
                  <a:pt x="80784" y="-7084"/>
                  <a:pt x="80546" y="-3364"/>
                </a:cubicBezTo>
                <a:lnTo>
                  <a:pt x="79742" y="9079"/>
                </a:lnTo>
                <a:cubicBezTo>
                  <a:pt x="82213" y="10984"/>
                  <a:pt x="84386" y="13186"/>
                  <a:pt x="86261" y="15627"/>
                </a:cubicBezTo>
                <a:lnTo>
                  <a:pt x="98762" y="14823"/>
                </a:lnTo>
                <a:cubicBezTo>
                  <a:pt x="102483" y="14585"/>
                  <a:pt x="105876" y="17026"/>
                  <a:pt x="106859" y="20628"/>
                </a:cubicBezTo>
                <a:lnTo>
                  <a:pt x="108942" y="28426"/>
                </a:lnTo>
                <a:cubicBezTo>
                  <a:pt x="109895" y="32028"/>
                  <a:pt x="108198" y="35838"/>
                  <a:pt x="104835" y="37505"/>
                </a:cubicBezTo>
                <a:lnTo>
                  <a:pt x="93613" y="43041"/>
                </a:lnTo>
                <a:cubicBezTo>
                  <a:pt x="93405" y="44559"/>
                  <a:pt x="93107" y="46077"/>
                  <a:pt x="92720" y="47565"/>
                </a:cubicBezTo>
                <a:cubicBezTo>
                  <a:pt x="92333" y="49054"/>
                  <a:pt x="91797" y="50542"/>
                  <a:pt x="91232" y="51941"/>
                </a:cubicBezTo>
                <a:lnTo>
                  <a:pt x="98167" y="62359"/>
                </a:lnTo>
                <a:cubicBezTo>
                  <a:pt x="100251" y="65484"/>
                  <a:pt x="99834" y="69622"/>
                  <a:pt x="97185" y="72271"/>
                </a:cubicBezTo>
                <a:lnTo>
                  <a:pt x="91470" y="77986"/>
                </a:lnTo>
                <a:cubicBezTo>
                  <a:pt x="88821" y="80635"/>
                  <a:pt x="84683" y="81052"/>
                  <a:pt x="81558" y="78968"/>
                </a:cubicBezTo>
                <a:lnTo>
                  <a:pt x="71140" y="72033"/>
                </a:lnTo>
                <a:cubicBezTo>
                  <a:pt x="68312" y="73194"/>
                  <a:pt x="65306" y="74027"/>
                  <a:pt x="62240" y="74444"/>
                </a:cubicBezTo>
                <a:lnTo>
                  <a:pt x="56704" y="85636"/>
                </a:lnTo>
                <a:cubicBezTo>
                  <a:pt x="55037" y="88999"/>
                  <a:pt x="51227" y="90696"/>
                  <a:pt x="47625" y="89743"/>
                </a:cubicBezTo>
                <a:lnTo>
                  <a:pt x="39826" y="87660"/>
                </a:lnTo>
                <a:cubicBezTo>
                  <a:pt x="36195" y="86678"/>
                  <a:pt x="33784" y="83284"/>
                  <a:pt x="34022" y="79564"/>
                </a:cubicBezTo>
                <a:lnTo>
                  <a:pt x="34826" y="67092"/>
                </a:lnTo>
                <a:cubicBezTo>
                  <a:pt x="32355" y="65187"/>
                  <a:pt x="30182" y="62984"/>
                  <a:pt x="28307" y="60543"/>
                </a:cubicBezTo>
                <a:lnTo>
                  <a:pt x="15806" y="61347"/>
                </a:lnTo>
                <a:cubicBezTo>
                  <a:pt x="12085" y="61585"/>
                  <a:pt x="8692" y="59144"/>
                  <a:pt x="7709" y="55543"/>
                </a:cubicBezTo>
                <a:lnTo>
                  <a:pt x="5626" y="47744"/>
                </a:lnTo>
                <a:cubicBezTo>
                  <a:pt x="4673" y="44142"/>
                  <a:pt x="6370" y="40332"/>
                  <a:pt x="9733" y="38666"/>
                </a:cubicBezTo>
                <a:lnTo>
                  <a:pt x="20955" y="33129"/>
                </a:lnTo>
                <a:cubicBezTo>
                  <a:pt x="21163" y="31611"/>
                  <a:pt x="21461" y="30123"/>
                  <a:pt x="21848" y="28605"/>
                </a:cubicBezTo>
                <a:cubicBezTo>
                  <a:pt x="22265" y="27087"/>
                  <a:pt x="22741" y="25628"/>
                  <a:pt x="23336" y="24229"/>
                </a:cubicBezTo>
                <a:lnTo>
                  <a:pt x="16401" y="13841"/>
                </a:lnTo>
                <a:cubicBezTo>
                  <a:pt x="14317" y="10716"/>
                  <a:pt x="14734" y="6578"/>
                  <a:pt x="17383" y="3929"/>
                </a:cubicBezTo>
                <a:lnTo>
                  <a:pt x="23098" y="-1786"/>
                </a:lnTo>
                <a:cubicBezTo>
                  <a:pt x="25747" y="-4435"/>
                  <a:pt x="29885" y="-4852"/>
                  <a:pt x="33010" y="-2768"/>
                </a:cubicBezTo>
                <a:lnTo>
                  <a:pt x="43428" y="4167"/>
                </a:lnTo>
                <a:cubicBezTo>
                  <a:pt x="46256" y="3006"/>
                  <a:pt x="49262" y="2173"/>
                  <a:pt x="52328" y="1756"/>
                </a:cubicBezTo>
                <a:lnTo>
                  <a:pt x="57864" y="-9436"/>
                </a:lnTo>
                <a:cubicBezTo>
                  <a:pt x="59531" y="-12799"/>
                  <a:pt x="63311" y="-14496"/>
                  <a:pt x="66943" y="-13543"/>
                </a:cubicBezTo>
                <a:close/>
                <a:moveTo>
                  <a:pt x="57269" y="25003"/>
                </a:moveTo>
                <a:cubicBezTo>
                  <a:pt x="50041" y="25003"/>
                  <a:pt x="44172" y="30872"/>
                  <a:pt x="44172" y="38100"/>
                </a:cubicBezTo>
                <a:cubicBezTo>
                  <a:pt x="44172" y="45328"/>
                  <a:pt x="50041" y="51197"/>
                  <a:pt x="57269" y="51197"/>
                </a:cubicBezTo>
                <a:cubicBezTo>
                  <a:pt x="64497" y="51197"/>
                  <a:pt x="70366" y="45328"/>
                  <a:pt x="70366" y="38100"/>
                </a:cubicBezTo>
                <a:cubicBezTo>
                  <a:pt x="70366" y="30872"/>
                  <a:pt x="64497" y="25003"/>
                  <a:pt x="57269" y="25003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Text 34"/>
          <p:cNvSpPr/>
          <p:nvPr/>
        </p:nvSpPr>
        <p:spPr>
          <a:xfrm>
            <a:off x="6541770" y="5473061"/>
            <a:ext cx="297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Optimization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541770" y="5701661"/>
            <a:ext cx="2962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Lazy evaluation optimizes transformation pipelines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294120" y="596836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85725" y="28575"/>
                </a:moveTo>
                <a:cubicBezTo>
                  <a:pt x="85725" y="23318"/>
                  <a:pt x="81457" y="19050"/>
                  <a:pt x="76200" y="19050"/>
                </a:cubicBezTo>
                <a:cubicBezTo>
                  <a:pt x="70943" y="19050"/>
                  <a:pt x="66675" y="23318"/>
                  <a:pt x="66675" y="28575"/>
                </a:cubicBezTo>
                <a:cubicBezTo>
                  <a:pt x="66675" y="33832"/>
                  <a:pt x="70943" y="38100"/>
                  <a:pt x="76200" y="38100"/>
                </a:cubicBezTo>
                <a:cubicBezTo>
                  <a:pt x="81457" y="38100"/>
                  <a:pt x="85725" y="33832"/>
                  <a:pt x="85725" y="28575"/>
                </a:cubicBezTo>
                <a:close/>
                <a:moveTo>
                  <a:pt x="76200" y="123825"/>
                </a:moveTo>
                <a:cubicBezTo>
                  <a:pt x="86707" y="123825"/>
                  <a:pt x="95250" y="115282"/>
                  <a:pt x="95250" y="104775"/>
                </a:cubicBezTo>
                <a:cubicBezTo>
                  <a:pt x="95250" y="99953"/>
                  <a:pt x="93464" y="95518"/>
                  <a:pt x="90488" y="92184"/>
                </a:cubicBezTo>
                <a:lnTo>
                  <a:pt x="111175" y="50840"/>
                </a:lnTo>
                <a:cubicBezTo>
                  <a:pt x="112931" y="47298"/>
                  <a:pt x="111502" y="43011"/>
                  <a:pt x="107990" y="41255"/>
                </a:cubicBezTo>
                <a:cubicBezTo>
                  <a:pt x="104477" y="39499"/>
                  <a:pt x="100161" y="40928"/>
                  <a:pt x="98405" y="44440"/>
                </a:cubicBezTo>
                <a:lnTo>
                  <a:pt x="77718" y="85785"/>
                </a:lnTo>
                <a:cubicBezTo>
                  <a:pt x="77212" y="85755"/>
                  <a:pt x="76706" y="85725"/>
                  <a:pt x="76200" y="85725"/>
                </a:cubicBezTo>
                <a:cubicBezTo>
                  <a:pt x="65693" y="85725"/>
                  <a:pt x="57150" y="94268"/>
                  <a:pt x="57150" y="104775"/>
                </a:cubicBezTo>
                <a:cubicBezTo>
                  <a:pt x="57150" y="115282"/>
                  <a:pt x="65693" y="123825"/>
                  <a:pt x="76200" y="123825"/>
                </a:cubicBezTo>
                <a:close/>
                <a:moveTo>
                  <a:pt x="52388" y="42863"/>
                </a:moveTo>
                <a:cubicBezTo>
                  <a:pt x="52388" y="37606"/>
                  <a:pt x="48119" y="33338"/>
                  <a:pt x="42863" y="33338"/>
                </a:cubicBezTo>
                <a:cubicBezTo>
                  <a:pt x="37606" y="33338"/>
                  <a:pt x="33338" y="37606"/>
                  <a:pt x="33338" y="42863"/>
                </a:cubicBezTo>
                <a:cubicBezTo>
                  <a:pt x="33338" y="48119"/>
                  <a:pt x="37606" y="52388"/>
                  <a:pt x="42863" y="52388"/>
                </a:cubicBezTo>
                <a:cubicBezTo>
                  <a:pt x="48119" y="52388"/>
                  <a:pt x="52388" y="48119"/>
                  <a:pt x="52388" y="42863"/>
                </a:cubicBezTo>
                <a:close/>
                <a:moveTo>
                  <a:pt x="28575" y="85725"/>
                </a:moveTo>
                <a:cubicBezTo>
                  <a:pt x="33832" y="85725"/>
                  <a:pt x="38100" y="81457"/>
                  <a:pt x="38100" y="76200"/>
                </a:cubicBezTo>
                <a:cubicBezTo>
                  <a:pt x="38100" y="70943"/>
                  <a:pt x="33832" y="66675"/>
                  <a:pt x="28575" y="66675"/>
                </a:cubicBezTo>
                <a:cubicBezTo>
                  <a:pt x="23318" y="66675"/>
                  <a:pt x="19050" y="70943"/>
                  <a:pt x="19050" y="76200"/>
                </a:cubicBezTo>
                <a:cubicBezTo>
                  <a:pt x="19050" y="81457"/>
                  <a:pt x="23318" y="85725"/>
                  <a:pt x="28575" y="85725"/>
                </a:cubicBezTo>
                <a:close/>
                <a:moveTo>
                  <a:pt x="133350" y="76200"/>
                </a:moveTo>
                <a:cubicBezTo>
                  <a:pt x="133350" y="70943"/>
                  <a:pt x="129082" y="66675"/>
                  <a:pt x="123825" y="66675"/>
                </a:cubicBezTo>
                <a:cubicBezTo>
                  <a:pt x="118568" y="66675"/>
                  <a:pt x="114300" y="70943"/>
                  <a:pt x="114300" y="76200"/>
                </a:cubicBezTo>
                <a:cubicBezTo>
                  <a:pt x="114300" y="81457"/>
                  <a:pt x="118568" y="85725"/>
                  <a:pt x="123825" y="85725"/>
                </a:cubicBezTo>
                <a:cubicBezTo>
                  <a:pt x="129082" y="85725"/>
                  <a:pt x="133350" y="81457"/>
                  <a:pt x="133350" y="76200"/>
                </a:cubicBezTo>
                <a:close/>
              </a:path>
            </a:pathLst>
          </a:custGeom>
          <a:solidFill>
            <a:srgbClr val="4FD1C5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9" name="Text 37"/>
          <p:cNvSpPr/>
          <p:nvPr/>
        </p:nvSpPr>
        <p:spPr>
          <a:xfrm>
            <a:off x="6541770" y="5930261"/>
            <a:ext cx="3219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41770" y="6158861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Partitioning reduced query time from </a:t>
            </a:r>
            <a:r>
              <a:rPr lang="en-US" sz="1050" dirty="0">
                <a:solidFill>
                  <a:srgbClr val="4FD1C5"/>
                </a:solidFill>
                <a:highlight>
                  <a:srgbClr val="4FD1C5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45 min → 3 min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2365</Words>
  <Application>Microsoft Office PowerPoint</Application>
  <PresentationFormat>Widescreen</PresentationFormat>
  <Paragraphs>369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Liter</vt:lpstr>
      <vt:lpstr>MiSans</vt:lpstr>
      <vt:lpstr>Quattrocento 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Raw to Refined: Building Production Data Pipelines That Scale</dc:title>
  <dc:subject>From Raw to Refined: Building Production Data Pipelines That Scale</dc:subject>
  <dc:creator>Kimi</dc:creator>
  <cp:lastModifiedBy>Pradeep kalluri</cp:lastModifiedBy>
  <cp:revision>1</cp:revision>
  <dcterms:created xsi:type="dcterms:W3CDTF">2026-01-20T20:34:50Z</dcterms:created>
  <dcterms:modified xsi:type="dcterms:W3CDTF">2026-01-21T18:21:23Z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{"Label":"From Raw to Refined: Building Production Data Pipelines That Scale","ContentProducer":"001191110108MACG2KBH8F10000","ProduceID":"19bdd188-4772-8bf8-8000-0000d2e7bf63","ReservedCode1":"","ContentPropagator":"001191110108MACG2KBH8F20000","PropagateID":"19bdd188-4772-8bf8-8000-0000d2e7bf63","ReservedCode2":""}</vt:lpwstr>
  </property>
</Properties>
</file>